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73" r:id="rId4"/>
    <p:sldId id="272" r:id="rId5"/>
    <p:sldId id="274" r:id="rId6"/>
    <p:sldId id="275" r:id="rId7"/>
    <p:sldId id="280" r:id="rId8"/>
    <p:sldId id="277" r:id="rId9"/>
    <p:sldId id="258" r:id="rId10"/>
    <p:sldId id="259" r:id="rId11"/>
    <p:sldId id="260" r:id="rId12"/>
    <p:sldId id="261" r:id="rId13"/>
    <p:sldId id="262" r:id="rId14"/>
    <p:sldId id="281" r:id="rId15"/>
    <p:sldId id="264" r:id="rId16"/>
    <p:sldId id="265" r:id="rId17"/>
    <p:sldId id="266" r:id="rId18"/>
    <p:sldId id="267" r:id="rId19"/>
    <p:sldId id="268" r:id="rId20"/>
    <p:sldId id="279" r:id="rId21"/>
    <p:sldId id="276" r:id="rId22"/>
    <p:sldId id="269" r:id="rId23"/>
    <p:sldId id="270" r:id="rId24"/>
    <p:sldId id="278" r:id="rId2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26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07.10.2021</a:t>
            </a:fld>
            <a:endParaRPr lang="ru-RU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07.10.2021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07.10.2021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07.10.2021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07.10.2021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07.10.2021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07.10.2021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07.10.2021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07.10.2021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07.10.2021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07.10.2021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07.10.2021</a:t>
            </a:fld>
            <a:endParaRPr lang="ru-RU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https://online.zakon.kz/Document/?doc_id=51023502#sub_id=2170800" TargetMode="External"/><Relationship Id="rId2" Type="http://schemas.openxmlformats.org/officeDocument/2006/relationships/hyperlink" Target="https://online.zakon.kz/Document/?doc_id=51023502#sub_id=216020100" TargetMode="Externa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online.zakon.kz/Document/?doc_id=62018949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6-дәріс</a:t>
            </a:r>
            <a:br>
              <a:rPr lang="ru-RU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Лизинг </a:t>
            </a:r>
            <a:r>
              <a:rPr lang="ru-RU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ұйымдарына</a:t>
            </a:r>
            <a:r>
              <a:rPr lang="ru-RU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салық</a:t>
            </a:r>
            <a:r>
              <a:rPr lang="ru-RU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салу </a:t>
            </a:r>
            <a:r>
              <a:rPr lang="ru-RU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ерекшеліктері</a:t>
            </a:r>
            <a:endParaRPr lang="ru-RU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571815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/>
              <a:t>Мәмілені</a:t>
            </a:r>
            <a:r>
              <a:rPr lang="ru-RU" dirty="0"/>
              <a:t> </a:t>
            </a:r>
            <a:r>
              <a:rPr lang="ru-RU" dirty="0" err="1"/>
              <a:t>салықтық</a:t>
            </a:r>
            <a:r>
              <a:rPr lang="ru-RU" dirty="0"/>
              <a:t> </a:t>
            </a:r>
            <a:r>
              <a:rPr lang="ru-RU" dirty="0" err="1"/>
              <a:t>мақсаттағы</a:t>
            </a:r>
            <a:r>
              <a:rPr lang="ru-RU" dirty="0"/>
              <a:t> </a:t>
            </a:r>
            <a:r>
              <a:rPr lang="ru-RU" dirty="0" err="1"/>
              <a:t>қаржылық</a:t>
            </a:r>
            <a:r>
              <a:rPr lang="ru-RU" dirty="0"/>
              <a:t> </a:t>
            </a:r>
            <a:r>
              <a:rPr lang="ru-RU" dirty="0" err="1"/>
              <a:t>жалдау</a:t>
            </a:r>
            <a:r>
              <a:rPr lang="ru-RU" dirty="0"/>
              <a:t> </a:t>
            </a:r>
            <a:r>
              <a:rPr lang="ru-RU" dirty="0" err="1"/>
              <a:t>ретінде</a:t>
            </a:r>
            <a:r>
              <a:rPr lang="ru-RU" dirty="0"/>
              <a:t> </a:t>
            </a:r>
            <a:r>
              <a:rPr lang="ru-RU" dirty="0" err="1"/>
              <a:t>тану</a:t>
            </a:r>
            <a:r>
              <a:rPr lang="ru-RU" dirty="0"/>
              <a:t> </a:t>
            </a:r>
            <a:r>
              <a:rPr lang="ru-RU" dirty="0" err="1"/>
              <a:t>үшін</a:t>
            </a:r>
            <a:r>
              <a:rPr lang="ru-RU" dirty="0"/>
              <a:t> </a:t>
            </a:r>
            <a:r>
              <a:rPr lang="ru-RU" dirty="0" err="1"/>
              <a:t>мыналар</a:t>
            </a:r>
            <a:r>
              <a:rPr lang="ru-RU" dirty="0"/>
              <a:t> </a:t>
            </a:r>
            <a:r>
              <a:rPr lang="ru-RU" dirty="0" err="1"/>
              <a:t>қажет</a:t>
            </a:r>
            <a:r>
              <a:rPr lang="ru-RU" dirty="0" smtClean="0"/>
              <a:t>:</a:t>
            </a:r>
          </a:p>
          <a:p>
            <a:r>
              <a:rPr lang="ru-RU" dirty="0" smtClean="0"/>
              <a:t>- </a:t>
            </a:r>
            <a:r>
              <a:rPr lang="ru-RU" dirty="0" err="1"/>
              <a:t>қаржылық</a:t>
            </a:r>
            <a:r>
              <a:rPr lang="ru-RU" dirty="0"/>
              <a:t> лизинг </a:t>
            </a:r>
            <a:r>
              <a:rPr lang="ru-RU" dirty="0" err="1"/>
              <a:t>шарты</a:t>
            </a:r>
            <a:r>
              <a:rPr lang="ru-RU" dirty="0"/>
              <a:t> «</a:t>
            </a:r>
            <a:r>
              <a:rPr lang="ru-RU" dirty="0" err="1"/>
              <a:t>Қаржылық</a:t>
            </a:r>
            <a:r>
              <a:rPr lang="ru-RU" dirty="0"/>
              <a:t> лизинг </a:t>
            </a:r>
            <a:r>
              <a:rPr lang="ru-RU" dirty="0" err="1"/>
              <a:t>туралы</a:t>
            </a:r>
            <a:r>
              <a:rPr lang="ru-RU" dirty="0"/>
              <a:t>» </a:t>
            </a:r>
            <a:r>
              <a:rPr lang="ru-RU" dirty="0" err="1"/>
              <a:t>Қазақстан</a:t>
            </a:r>
            <a:r>
              <a:rPr lang="ru-RU" dirty="0"/>
              <a:t> </a:t>
            </a:r>
            <a:r>
              <a:rPr lang="ru-RU" dirty="0" err="1"/>
              <a:t>Республикасының</a:t>
            </a:r>
            <a:r>
              <a:rPr lang="ru-RU" dirty="0"/>
              <a:t> </a:t>
            </a:r>
            <a:r>
              <a:rPr lang="ru-RU" dirty="0" err="1"/>
              <a:t>Заңына</a:t>
            </a:r>
            <a:r>
              <a:rPr lang="ru-RU" dirty="0"/>
              <a:t> </a:t>
            </a:r>
            <a:r>
              <a:rPr lang="ru-RU" dirty="0" err="1"/>
              <a:t>сәйкес</a:t>
            </a:r>
            <a:r>
              <a:rPr lang="ru-RU" dirty="0"/>
              <a:t> </a:t>
            </a:r>
            <a:r>
              <a:rPr lang="ru-RU" dirty="0" err="1"/>
              <a:t>жасалған</a:t>
            </a:r>
            <a:r>
              <a:rPr lang="ru-RU" dirty="0"/>
              <a:t>. </a:t>
            </a:r>
            <a:r>
              <a:rPr lang="ru-RU" dirty="0" err="1"/>
              <a:t>Осылайша</a:t>
            </a:r>
            <a:r>
              <a:rPr lang="ru-RU" dirty="0"/>
              <a:t>, </a:t>
            </a:r>
            <a:r>
              <a:rPr lang="ru-RU" dirty="0" err="1"/>
              <a:t>мәмілені</a:t>
            </a:r>
            <a:r>
              <a:rPr lang="ru-RU" dirty="0"/>
              <a:t> </a:t>
            </a:r>
            <a:r>
              <a:rPr lang="ru-RU" dirty="0" err="1"/>
              <a:t>қаржылық</a:t>
            </a:r>
            <a:r>
              <a:rPr lang="ru-RU" dirty="0"/>
              <a:t> лизинг </a:t>
            </a:r>
            <a:r>
              <a:rPr lang="ru-RU" dirty="0" err="1"/>
              <a:t>ретінде</a:t>
            </a:r>
            <a:r>
              <a:rPr lang="ru-RU" dirty="0"/>
              <a:t> </a:t>
            </a:r>
            <a:r>
              <a:rPr lang="ru-RU" dirty="0" err="1"/>
              <a:t>анықтау</a:t>
            </a:r>
            <a:r>
              <a:rPr lang="ru-RU" dirty="0"/>
              <a:t> </a:t>
            </a:r>
            <a:r>
              <a:rPr lang="ru-RU" dirty="0" err="1"/>
              <a:t>үшін</a:t>
            </a:r>
            <a:r>
              <a:rPr lang="ru-RU" dirty="0"/>
              <a:t> </a:t>
            </a:r>
            <a:r>
              <a:rPr lang="ru-RU" dirty="0" err="1"/>
              <a:t>қаржылық</a:t>
            </a:r>
            <a:r>
              <a:rPr lang="ru-RU" dirty="0"/>
              <a:t> лизинг </a:t>
            </a:r>
            <a:r>
              <a:rPr lang="ru-RU" dirty="0" err="1"/>
              <a:t>туралы</a:t>
            </a:r>
            <a:r>
              <a:rPr lang="ru-RU" dirty="0"/>
              <a:t> </a:t>
            </a:r>
            <a:r>
              <a:rPr lang="ru-RU" dirty="0" err="1"/>
              <a:t>заңда</a:t>
            </a:r>
            <a:r>
              <a:rPr lang="ru-RU" dirty="0"/>
              <a:t> </a:t>
            </a:r>
            <a:r>
              <a:rPr lang="ru-RU" dirty="0" err="1"/>
              <a:t>белгіленген</a:t>
            </a:r>
            <a:r>
              <a:rPr lang="ru-RU" dirty="0"/>
              <a:t> </a:t>
            </a:r>
            <a:r>
              <a:rPr lang="ru-RU" dirty="0" err="1"/>
              <a:t>өлшемдер</a:t>
            </a:r>
            <a:r>
              <a:rPr lang="ru-RU" dirty="0"/>
              <a:t> </a:t>
            </a:r>
            <a:r>
              <a:rPr lang="ru-RU" dirty="0" err="1"/>
              <a:t>қолданылады</a:t>
            </a:r>
            <a:r>
              <a:rPr lang="ru-RU" dirty="0"/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275408407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- </a:t>
            </a:r>
            <a:r>
              <a:rPr lang="ru-RU" dirty="0" err="1"/>
              <a:t>амортизацияға</a:t>
            </a:r>
            <a:r>
              <a:rPr lang="ru-RU" dirty="0"/>
              <a:t> </a:t>
            </a:r>
            <a:r>
              <a:rPr lang="ru-RU" dirty="0" err="1"/>
              <a:t>жататын</a:t>
            </a:r>
            <a:r>
              <a:rPr lang="ru-RU" dirty="0"/>
              <a:t> </a:t>
            </a:r>
            <a:r>
              <a:rPr lang="ru-RU" dirty="0" err="1"/>
              <a:t>негізгі</a:t>
            </a:r>
            <a:r>
              <a:rPr lang="ru-RU" dirty="0"/>
              <a:t> </a:t>
            </a:r>
            <a:r>
              <a:rPr lang="ru-RU" dirty="0" err="1"/>
              <a:t>құралдар</a:t>
            </a:r>
            <a:r>
              <a:rPr lang="ru-RU" dirty="0"/>
              <a:t> лизинг </a:t>
            </a:r>
            <a:r>
              <a:rPr lang="ru-RU" dirty="0" err="1"/>
              <a:t>заты</a:t>
            </a:r>
            <a:r>
              <a:rPr lang="ru-RU" dirty="0"/>
              <a:t> </a:t>
            </a:r>
            <a:r>
              <a:rPr lang="ru-RU" dirty="0" err="1"/>
              <a:t>болды</a:t>
            </a:r>
            <a:r>
              <a:rPr lang="ru-RU" dirty="0"/>
              <a:t> (</a:t>
            </a:r>
            <a:r>
              <a:rPr lang="ru-RU" dirty="0" err="1"/>
              <a:t>салық</a:t>
            </a:r>
            <a:r>
              <a:rPr lang="ru-RU" dirty="0"/>
              <a:t> салу </a:t>
            </a:r>
            <a:r>
              <a:rPr lang="ru-RU" dirty="0" err="1"/>
              <a:t>мақсатында</a:t>
            </a:r>
            <a:r>
              <a:rPr lang="ru-RU" dirty="0"/>
              <a:t> </a:t>
            </a:r>
            <a:r>
              <a:rPr lang="ru-RU" dirty="0" err="1"/>
              <a:t>негізгі</a:t>
            </a:r>
            <a:r>
              <a:rPr lang="ru-RU" dirty="0"/>
              <a:t> </a:t>
            </a:r>
            <a:r>
              <a:rPr lang="ru-RU" dirty="0" err="1"/>
              <a:t>құралдар</a:t>
            </a:r>
            <a:r>
              <a:rPr lang="ru-RU" dirty="0"/>
              <a:t> </a:t>
            </a:r>
            <a:r>
              <a:rPr lang="ru-RU" dirty="0" err="1"/>
              <a:t>пайдалану</a:t>
            </a:r>
            <a:r>
              <a:rPr lang="ru-RU" dirty="0"/>
              <a:t> </a:t>
            </a:r>
            <a:r>
              <a:rPr lang="ru-RU" dirty="0" err="1"/>
              <a:t>мерзімі</a:t>
            </a:r>
            <a:r>
              <a:rPr lang="ru-RU" dirty="0"/>
              <a:t> </a:t>
            </a:r>
            <a:r>
              <a:rPr lang="ru-RU" dirty="0" err="1"/>
              <a:t>бір</a:t>
            </a:r>
            <a:r>
              <a:rPr lang="ru-RU" dirty="0"/>
              <a:t> </a:t>
            </a:r>
            <a:r>
              <a:rPr lang="ru-RU" dirty="0" err="1"/>
              <a:t>жылдан</a:t>
            </a:r>
            <a:r>
              <a:rPr lang="ru-RU" dirty="0"/>
              <a:t> </a:t>
            </a:r>
            <a:r>
              <a:rPr lang="ru-RU" dirty="0" err="1"/>
              <a:t>асатын</a:t>
            </a:r>
            <a:r>
              <a:rPr lang="ru-RU" dirty="0"/>
              <a:t> </a:t>
            </a:r>
            <a:r>
              <a:rPr lang="ru-RU" dirty="0" err="1"/>
              <a:t>материалдық</a:t>
            </a:r>
            <a:r>
              <a:rPr lang="ru-RU" dirty="0"/>
              <a:t> </a:t>
            </a:r>
            <a:r>
              <a:rPr lang="ru-RU" dirty="0" err="1"/>
              <a:t>активтер</a:t>
            </a:r>
            <a:r>
              <a:rPr lang="ru-RU" dirty="0"/>
              <a:t> </a:t>
            </a:r>
            <a:r>
              <a:rPr lang="ru-RU" dirty="0" err="1"/>
              <a:t>болып</a:t>
            </a:r>
            <a:r>
              <a:rPr lang="ru-RU" dirty="0"/>
              <a:t> </a:t>
            </a:r>
            <a:r>
              <a:rPr lang="ru-RU" dirty="0" err="1"/>
              <a:t>табылады</a:t>
            </a:r>
            <a:r>
              <a:rPr lang="ru-RU" dirty="0"/>
              <a:t>, </a:t>
            </a:r>
            <a:r>
              <a:rPr lang="ru-RU" dirty="0" err="1"/>
              <a:t>оларды</a:t>
            </a:r>
            <a:r>
              <a:rPr lang="ru-RU" dirty="0"/>
              <a:t> </a:t>
            </a:r>
            <a:r>
              <a:rPr lang="ru-RU" dirty="0" err="1"/>
              <a:t>сатып</a:t>
            </a:r>
            <a:r>
              <a:rPr lang="ru-RU" dirty="0"/>
              <a:t> </a:t>
            </a:r>
            <a:r>
              <a:rPr lang="ru-RU" dirty="0" err="1"/>
              <a:t>алу</a:t>
            </a:r>
            <a:r>
              <a:rPr lang="ru-RU" dirty="0"/>
              <a:t> </a:t>
            </a:r>
            <a:r>
              <a:rPr lang="ru-RU" dirty="0" err="1"/>
              <a:t>кезінде</a:t>
            </a:r>
            <a:r>
              <a:rPr lang="ru-RU" dirty="0"/>
              <a:t> </a:t>
            </a:r>
            <a:r>
              <a:rPr lang="ru-RU" dirty="0" err="1"/>
              <a:t>құны</a:t>
            </a:r>
            <a:r>
              <a:rPr lang="ru-RU" dirty="0"/>
              <a:t> 50 АЕК -</a:t>
            </a:r>
            <a:r>
              <a:rPr lang="ru-RU" dirty="0" err="1"/>
              <a:t>тен</a:t>
            </a:r>
            <a:r>
              <a:rPr lang="ru-RU" dirty="0"/>
              <a:t> </a:t>
            </a:r>
            <a:r>
              <a:rPr lang="ru-RU" dirty="0" err="1"/>
              <a:t>асады</a:t>
            </a:r>
            <a:r>
              <a:rPr lang="ru-RU" dirty="0"/>
              <a:t>) </a:t>
            </a:r>
            <a:r>
              <a:rPr lang="ru-RU" dirty="0" err="1"/>
              <a:t>тиісті</a:t>
            </a:r>
            <a:r>
              <a:rPr lang="ru-RU" dirty="0"/>
              <a:t> </a:t>
            </a:r>
            <a:r>
              <a:rPr lang="ru-RU" dirty="0" err="1"/>
              <a:t>қаржы</a:t>
            </a:r>
            <a:r>
              <a:rPr lang="ru-RU" dirty="0"/>
              <a:t> </a:t>
            </a:r>
            <a:r>
              <a:rPr lang="ru-RU" dirty="0" err="1"/>
              <a:t>жылына</a:t>
            </a:r>
            <a:r>
              <a:rPr lang="ru-RU" dirty="0"/>
              <a:t> </a:t>
            </a:r>
            <a:r>
              <a:rPr lang="ru-RU" dirty="0" err="1"/>
              <a:t>арналған</a:t>
            </a:r>
            <a:r>
              <a:rPr lang="ru-RU" dirty="0"/>
              <a:t> </a:t>
            </a:r>
            <a:r>
              <a:rPr lang="ru-RU" dirty="0" err="1"/>
              <a:t>республикалық</a:t>
            </a:r>
            <a:r>
              <a:rPr lang="ru-RU" dirty="0"/>
              <a:t> бюджет</a:t>
            </a:r>
          </a:p>
        </p:txBody>
      </p:sp>
    </p:spTree>
    <p:extLst>
      <p:ext uri="{BB962C8B-B14F-4D97-AF65-F5344CB8AC3E}">
        <p14:creationId xmlns:p14="http://schemas.microsoft.com/office/powerpoint/2010/main" val="191702438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ru-RU" dirty="0" err="1"/>
              <a:t>Жоғарыда</a:t>
            </a:r>
            <a:r>
              <a:rPr lang="ru-RU" dirty="0"/>
              <a:t> </a:t>
            </a:r>
            <a:r>
              <a:rPr lang="ru-RU" dirty="0" err="1"/>
              <a:t>көрсетілген</a:t>
            </a:r>
            <a:r>
              <a:rPr lang="ru-RU" dirty="0"/>
              <a:t> </a:t>
            </a:r>
            <a:r>
              <a:rPr lang="ru-RU" dirty="0" err="1"/>
              <a:t>талаптарға</a:t>
            </a:r>
            <a:r>
              <a:rPr lang="ru-RU" dirty="0"/>
              <a:t> </a:t>
            </a:r>
            <a:r>
              <a:rPr lang="ru-RU" dirty="0" err="1"/>
              <a:t>сәйкес</a:t>
            </a:r>
            <a:r>
              <a:rPr lang="ru-RU" dirty="0"/>
              <a:t> </a:t>
            </a:r>
            <a:r>
              <a:rPr lang="ru-RU" dirty="0" err="1"/>
              <a:t>келмейтін</a:t>
            </a:r>
            <a:r>
              <a:rPr lang="ru-RU" dirty="0"/>
              <a:t> </a:t>
            </a:r>
            <a:r>
              <a:rPr lang="ru-RU" dirty="0" err="1"/>
              <a:t>лизингтік</a:t>
            </a:r>
            <a:r>
              <a:rPr lang="ru-RU" dirty="0"/>
              <a:t> </a:t>
            </a:r>
            <a:r>
              <a:rPr lang="ru-RU" dirty="0" err="1"/>
              <a:t>операциялар</a:t>
            </a:r>
            <a:r>
              <a:rPr lang="ru-RU" dirty="0"/>
              <a:t> </a:t>
            </a:r>
            <a:r>
              <a:rPr lang="ru-RU" dirty="0" err="1"/>
              <a:t>қаржылық</a:t>
            </a:r>
            <a:r>
              <a:rPr lang="ru-RU" dirty="0"/>
              <a:t> лизинг </a:t>
            </a:r>
            <a:r>
              <a:rPr lang="ru-RU" dirty="0" err="1"/>
              <a:t>бойынша</a:t>
            </a:r>
            <a:r>
              <a:rPr lang="ru-RU" dirty="0"/>
              <a:t> </a:t>
            </a:r>
            <a:r>
              <a:rPr lang="ru-RU" dirty="0" err="1"/>
              <a:t>Салық</a:t>
            </a:r>
            <a:r>
              <a:rPr lang="ru-RU" dirty="0"/>
              <a:t> </a:t>
            </a:r>
            <a:r>
              <a:rPr lang="ru-RU" dirty="0" err="1"/>
              <a:t>кодексінде</a:t>
            </a:r>
            <a:r>
              <a:rPr lang="ru-RU" dirty="0"/>
              <a:t> </a:t>
            </a:r>
            <a:r>
              <a:rPr lang="ru-RU" dirty="0" err="1"/>
              <a:t>белгіленген</a:t>
            </a:r>
            <a:r>
              <a:rPr lang="ru-RU" dirty="0"/>
              <a:t> </a:t>
            </a:r>
            <a:r>
              <a:rPr lang="ru-RU" dirty="0" err="1"/>
              <a:t>салықтық</a:t>
            </a:r>
            <a:r>
              <a:rPr lang="ru-RU" dirty="0"/>
              <a:t> </a:t>
            </a:r>
            <a:r>
              <a:rPr lang="ru-RU" dirty="0" err="1"/>
              <a:t>мақсаттарға</a:t>
            </a:r>
            <a:r>
              <a:rPr lang="ru-RU" dirty="0"/>
              <a:t> </a:t>
            </a:r>
            <a:r>
              <a:rPr lang="ru-RU" dirty="0" err="1"/>
              <a:t>арналған</a:t>
            </a:r>
            <a:r>
              <a:rPr lang="ru-RU" dirty="0"/>
              <a:t> </a:t>
            </a:r>
            <a:r>
              <a:rPr lang="ru-RU" dirty="0" err="1"/>
              <a:t>қаржылық</a:t>
            </a:r>
            <a:r>
              <a:rPr lang="ru-RU" dirty="0"/>
              <a:t> </a:t>
            </a:r>
            <a:r>
              <a:rPr lang="ru-RU" dirty="0" err="1"/>
              <a:t>жалдау</a:t>
            </a:r>
            <a:r>
              <a:rPr lang="ru-RU" dirty="0"/>
              <a:t> </a:t>
            </a:r>
            <a:r>
              <a:rPr lang="ru-RU" dirty="0" err="1"/>
              <a:t>ретінде</a:t>
            </a:r>
            <a:r>
              <a:rPr lang="ru-RU" dirty="0"/>
              <a:t> </a:t>
            </a:r>
            <a:r>
              <a:rPr lang="ru-RU" dirty="0" err="1"/>
              <a:t>танылмайды</a:t>
            </a:r>
            <a:r>
              <a:rPr lang="ru-RU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11066148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dirty="0" err="1"/>
              <a:t>Мысалы</a:t>
            </a:r>
            <a:r>
              <a:rPr lang="ru-RU" dirty="0"/>
              <a:t>, </a:t>
            </a:r>
            <a:r>
              <a:rPr lang="ru-RU" dirty="0" err="1"/>
              <a:t>жер</a:t>
            </a:r>
            <a:r>
              <a:rPr lang="ru-RU" dirty="0"/>
              <a:t> </a:t>
            </a:r>
            <a:r>
              <a:rPr lang="ru-RU" dirty="0" err="1"/>
              <a:t>амортизацияланбайтын</a:t>
            </a:r>
            <a:r>
              <a:rPr lang="ru-RU" dirty="0"/>
              <a:t> </a:t>
            </a:r>
            <a:r>
              <a:rPr lang="ru-RU" dirty="0" err="1"/>
              <a:t>негізгі</a:t>
            </a:r>
            <a:r>
              <a:rPr lang="ru-RU" dirty="0"/>
              <a:t> </a:t>
            </a:r>
            <a:r>
              <a:rPr lang="ru-RU" dirty="0" err="1"/>
              <a:t>құрал</a:t>
            </a:r>
            <a:r>
              <a:rPr lang="ru-RU" dirty="0"/>
              <a:t> </a:t>
            </a:r>
            <a:r>
              <a:rPr lang="ru-RU" dirty="0" err="1"/>
              <a:t>болып</a:t>
            </a:r>
            <a:r>
              <a:rPr lang="ru-RU" dirty="0"/>
              <a:t> </a:t>
            </a:r>
            <a:r>
              <a:rPr lang="ru-RU" dirty="0" err="1"/>
              <a:t>табылады</a:t>
            </a:r>
            <a:r>
              <a:rPr lang="ru-RU" dirty="0"/>
              <a:t>, </a:t>
            </a:r>
            <a:r>
              <a:rPr lang="ru-RU" dirty="0" err="1"/>
              <a:t>сондықтан</a:t>
            </a:r>
            <a:r>
              <a:rPr lang="ru-RU" dirty="0"/>
              <a:t> </a:t>
            </a:r>
            <a:r>
              <a:rPr lang="ru-RU" dirty="0" err="1"/>
              <a:t>жерді</a:t>
            </a:r>
            <a:r>
              <a:rPr lang="ru-RU" dirty="0"/>
              <a:t> </a:t>
            </a:r>
            <a:r>
              <a:rPr lang="ru-RU" dirty="0" err="1"/>
              <a:t>жалға</a:t>
            </a:r>
            <a:r>
              <a:rPr lang="ru-RU" dirty="0"/>
              <a:t> </a:t>
            </a:r>
            <a:r>
              <a:rPr lang="ru-RU" dirty="0" err="1"/>
              <a:t>алу</a:t>
            </a:r>
            <a:r>
              <a:rPr lang="ru-RU" dirty="0"/>
              <a:t> </a:t>
            </a:r>
            <a:r>
              <a:rPr lang="ru-RU" dirty="0" err="1"/>
              <a:t>салық</a:t>
            </a:r>
            <a:r>
              <a:rPr lang="ru-RU" dirty="0"/>
              <a:t> салу </a:t>
            </a:r>
            <a:r>
              <a:rPr lang="ru-RU" dirty="0" err="1"/>
              <a:t>мақсатында</a:t>
            </a:r>
            <a:r>
              <a:rPr lang="ru-RU" dirty="0"/>
              <a:t> </a:t>
            </a:r>
            <a:r>
              <a:rPr lang="ru-RU" dirty="0" err="1"/>
              <a:t>қаржылық</a:t>
            </a:r>
            <a:r>
              <a:rPr lang="ru-RU" dirty="0"/>
              <a:t> </a:t>
            </a:r>
            <a:r>
              <a:rPr lang="ru-RU" dirty="0" err="1"/>
              <a:t>жалдау</a:t>
            </a:r>
            <a:r>
              <a:rPr lang="ru-RU" dirty="0"/>
              <a:t> </a:t>
            </a:r>
            <a:r>
              <a:rPr lang="ru-RU" dirty="0" err="1"/>
              <a:t>ретінде</a:t>
            </a:r>
            <a:r>
              <a:rPr lang="ru-RU" dirty="0"/>
              <a:t> </a:t>
            </a:r>
            <a:r>
              <a:rPr lang="ru-RU" dirty="0" err="1"/>
              <a:t>танылмайды</a:t>
            </a:r>
            <a:r>
              <a:rPr lang="ru-RU" dirty="0"/>
              <a:t>. </a:t>
            </a:r>
            <a:endParaRPr lang="ru-RU" dirty="0" smtClean="0"/>
          </a:p>
          <a:p>
            <a:pPr algn="just"/>
            <a:r>
              <a:rPr lang="ru-RU" dirty="0" err="1" smtClean="0"/>
              <a:t>Қаржылық</a:t>
            </a:r>
            <a:r>
              <a:rPr lang="ru-RU" dirty="0" smtClean="0"/>
              <a:t> </a:t>
            </a:r>
            <a:r>
              <a:rPr lang="ru-RU" dirty="0"/>
              <a:t>лизинг </a:t>
            </a:r>
            <a:r>
              <a:rPr lang="ru-RU" dirty="0" err="1"/>
              <a:t>корпоративтік</a:t>
            </a:r>
            <a:r>
              <a:rPr lang="ru-RU" dirty="0"/>
              <a:t> </a:t>
            </a:r>
            <a:r>
              <a:rPr lang="ru-RU" dirty="0" err="1"/>
              <a:t>табыс</a:t>
            </a:r>
            <a:r>
              <a:rPr lang="ru-RU" dirty="0"/>
              <a:t> </a:t>
            </a:r>
            <a:r>
              <a:rPr lang="ru-RU" dirty="0" err="1"/>
              <a:t>салығы</a:t>
            </a:r>
            <a:r>
              <a:rPr lang="ru-RU" dirty="0"/>
              <a:t> мен ҚҚС </a:t>
            </a:r>
            <a:r>
              <a:rPr lang="ru-RU" dirty="0" err="1"/>
              <a:t>бойынша</a:t>
            </a:r>
            <a:r>
              <a:rPr lang="ru-RU" dirty="0"/>
              <a:t> </a:t>
            </a:r>
            <a:r>
              <a:rPr lang="ru-RU" dirty="0" err="1"/>
              <a:t>ынталандыру</a:t>
            </a:r>
            <a:r>
              <a:rPr lang="ru-RU" dirty="0"/>
              <a:t> </a:t>
            </a:r>
            <a:r>
              <a:rPr lang="ru-RU" dirty="0" err="1"/>
              <a:t>түріндегі</a:t>
            </a:r>
            <a:r>
              <a:rPr lang="ru-RU" dirty="0"/>
              <a:t> </a:t>
            </a:r>
            <a:r>
              <a:rPr lang="ru-RU" dirty="0" err="1"/>
              <a:t>салық</a:t>
            </a:r>
            <a:r>
              <a:rPr lang="ru-RU" dirty="0"/>
              <a:t> </a:t>
            </a:r>
            <a:r>
              <a:rPr lang="ru-RU" dirty="0" err="1"/>
              <a:t>салудың</a:t>
            </a:r>
            <a:r>
              <a:rPr lang="ru-RU" dirty="0"/>
              <a:t> </a:t>
            </a:r>
            <a:r>
              <a:rPr lang="ru-RU" dirty="0" err="1"/>
              <a:t>өзіндік</a:t>
            </a:r>
            <a:r>
              <a:rPr lang="ru-RU" dirty="0"/>
              <a:t> </a:t>
            </a:r>
            <a:r>
              <a:rPr lang="ru-RU" dirty="0" err="1"/>
              <a:t>ерекшеліктеріне</a:t>
            </a:r>
            <a:r>
              <a:rPr lang="ru-RU" dirty="0"/>
              <a:t> </a:t>
            </a:r>
            <a:r>
              <a:rPr lang="ru-RU" dirty="0" err="1"/>
              <a:t>ие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5612303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415880"/>
          </a:xfrm>
        </p:spPr>
        <p:txBody>
          <a:bodyPr>
            <a:normAutofit fontScale="92500" lnSpcReduction="20000"/>
          </a:bodyPr>
          <a:lstStyle/>
          <a:p>
            <a:r>
              <a:rPr lang="ru-RU" dirty="0" err="1"/>
              <a:t>Қазақстан</a:t>
            </a:r>
            <a:r>
              <a:rPr lang="ru-RU" dirty="0"/>
              <a:t> </a:t>
            </a:r>
            <a:r>
              <a:rPr lang="ru-RU" dirty="0" err="1"/>
              <a:t>Республикасының</a:t>
            </a:r>
            <a:r>
              <a:rPr lang="ru-RU" dirty="0"/>
              <a:t> </a:t>
            </a:r>
            <a:r>
              <a:rPr lang="ru-RU" dirty="0" err="1"/>
              <a:t>Салық</a:t>
            </a:r>
            <a:r>
              <a:rPr lang="ru-RU" dirty="0"/>
              <a:t> </a:t>
            </a:r>
            <a:r>
              <a:rPr lang="ru-RU" dirty="0" err="1"/>
              <a:t>кодексі</a:t>
            </a:r>
            <a:r>
              <a:rPr lang="ru-RU" dirty="0"/>
              <a:t> </a:t>
            </a:r>
            <a:r>
              <a:rPr lang="ru-RU" dirty="0" err="1"/>
              <a:t>қаржылық</a:t>
            </a:r>
            <a:r>
              <a:rPr lang="ru-RU" dirty="0"/>
              <a:t> </a:t>
            </a:r>
            <a:r>
              <a:rPr lang="ru-RU" dirty="0" err="1"/>
              <a:t>жалдау</a:t>
            </a:r>
            <a:r>
              <a:rPr lang="ru-RU" dirty="0"/>
              <a:t> </a:t>
            </a:r>
            <a:r>
              <a:rPr lang="ru-RU" dirty="0" err="1"/>
              <a:t>шартының</a:t>
            </a:r>
            <a:r>
              <a:rPr lang="ru-RU" dirty="0"/>
              <a:t> </a:t>
            </a:r>
            <a:r>
              <a:rPr lang="ru-RU" dirty="0" err="1"/>
              <a:t>тараптары</a:t>
            </a:r>
            <a:r>
              <a:rPr lang="ru-RU" dirty="0"/>
              <a:t> </a:t>
            </a:r>
            <a:r>
              <a:rPr lang="ru-RU" dirty="0" err="1"/>
              <a:t>үшін</a:t>
            </a:r>
            <a:r>
              <a:rPr lang="ru-RU" dirty="0"/>
              <a:t> </a:t>
            </a:r>
            <a:r>
              <a:rPr lang="ru-RU" dirty="0" err="1"/>
              <a:t>салық</a:t>
            </a:r>
            <a:r>
              <a:rPr lang="ru-RU" dirty="0"/>
              <a:t> </a:t>
            </a:r>
            <a:r>
              <a:rPr lang="ru-RU" dirty="0" err="1"/>
              <a:t>салудың</a:t>
            </a:r>
            <a:r>
              <a:rPr lang="ru-RU" dirty="0"/>
              <a:t> </a:t>
            </a:r>
            <a:r>
              <a:rPr lang="ru-RU" dirty="0" err="1"/>
              <a:t>келесі</a:t>
            </a:r>
            <a:r>
              <a:rPr lang="ru-RU" dirty="0"/>
              <a:t> </a:t>
            </a:r>
            <a:r>
              <a:rPr lang="ru-RU" dirty="0" err="1"/>
              <a:t>ерекшеліктерін</a:t>
            </a:r>
            <a:r>
              <a:rPr lang="ru-RU" dirty="0"/>
              <a:t> </a:t>
            </a:r>
            <a:r>
              <a:rPr lang="ru-RU" dirty="0" err="1"/>
              <a:t>қарастырады</a:t>
            </a:r>
            <a:r>
              <a:rPr lang="ru-RU" dirty="0" smtClean="0"/>
              <a:t>.</a:t>
            </a:r>
          </a:p>
          <a:p>
            <a:r>
              <a:rPr lang="ru-RU" dirty="0" smtClean="0"/>
              <a:t>ҚР </a:t>
            </a:r>
            <a:r>
              <a:rPr lang="ru-RU" dirty="0" err="1"/>
              <a:t>Салық</a:t>
            </a:r>
            <a:r>
              <a:rPr lang="ru-RU" dirty="0"/>
              <a:t> </a:t>
            </a:r>
            <a:r>
              <a:rPr lang="ru-RU" dirty="0" err="1"/>
              <a:t>кодексіне</a:t>
            </a:r>
            <a:r>
              <a:rPr lang="ru-RU" dirty="0"/>
              <a:t> </a:t>
            </a:r>
            <a:r>
              <a:rPr lang="ru-RU" dirty="0" err="1"/>
              <a:t>сәйкес</a:t>
            </a:r>
            <a:r>
              <a:rPr lang="ru-RU" dirty="0"/>
              <a:t> лизинг </a:t>
            </a:r>
            <a:r>
              <a:rPr lang="ru-RU" dirty="0" err="1"/>
              <a:t>алушы</a:t>
            </a:r>
            <a:r>
              <a:rPr lang="ru-RU" dirty="0"/>
              <a:t> </a:t>
            </a:r>
            <a:r>
              <a:rPr lang="ru-RU" dirty="0" err="1"/>
              <a:t>қаржылық</a:t>
            </a:r>
            <a:r>
              <a:rPr lang="ru-RU" dirty="0"/>
              <a:t> </a:t>
            </a:r>
            <a:r>
              <a:rPr lang="ru-RU" dirty="0" err="1"/>
              <a:t>лизингке</a:t>
            </a:r>
            <a:r>
              <a:rPr lang="ru-RU" dirty="0"/>
              <a:t> </a:t>
            </a:r>
            <a:r>
              <a:rPr lang="ru-RU" dirty="0" err="1"/>
              <a:t>төленетін</a:t>
            </a:r>
            <a:r>
              <a:rPr lang="ru-RU" dirty="0"/>
              <a:t> </a:t>
            </a:r>
            <a:r>
              <a:rPr lang="ru-RU" dirty="0" err="1"/>
              <a:t>сыйақы</a:t>
            </a:r>
            <a:r>
              <a:rPr lang="ru-RU" dirty="0"/>
              <a:t> </a:t>
            </a:r>
            <a:r>
              <a:rPr lang="ru-RU" dirty="0" err="1"/>
              <a:t>сомасын</a:t>
            </a:r>
            <a:r>
              <a:rPr lang="ru-RU" dirty="0"/>
              <a:t> </a:t>
            </a:r>
            <a:r>
              <a:rPr lang="ru-RU" dirty="0" err="1"/>
              <a:t>шегеру</a:t>
            </a:r>
            <a:r>
              <a:rPr lang="ru-RU" dirty="0"/>
              <a:t> </a:t>
            </a:r>
            <a:r>
              <a:rPr lang="ru-RU" dirty="0" err="1"/>
              <a:t>арқылы</a:t>
            </a:r>
            <a:r>
              <a:rPr lang="ru-RU" dirty="0"/>
              <a:t> </a:t>
            </a:r>
            <a:r>
              <a:rPr lang="ru-RU" dirty="0" err="1"/>
              <a:t>салық</a:t>
            </a:r>
            <a:r>
              <a:rPr lang="ru-RU" dirty="0"/>
              <a:t> </a:t>
            </a:r>
            <a:r>
              <a:rPr lang="ru-RU" dirty="0" err="1"/>
              <a:t>салынатын</a:t>
            </a:r>
            <a:r>
              <a:rPr lang="ru-RU" dirty="0"/>
              <a:t> </a:t>
            </a:r>
            <a:r>
              <a:rPr lang="ru-RU" dirty="0" err="1"/>
              <a:t>табысты</a:t>
            </a:r>
            <a:r>
              <a:rPr lang="ru-RU" dirty="0"/>
              <a:t> </a:t>
            </a:r>
            <a:r>
              <a:rPr lang="ru-RU" dirty="0" err="1"/>
              <a:t>азайтуға</a:t>
            </a:r>
            <a:r>
              <a:rPr lang="ru-RU" dirty="0"/>
              <a:t> </a:t>
            </a:r>
            <a:r>
              <a:rPr lang="ru-RU" dirty="0" err="1"/>
              <a:t>құқылы</a:t>
            </a:r>
            <a:r>
              <a:rPr lang="ru-RU" dirty="0"/>
              <a:t>. </a:t>
            </a:r>
            <a:endParaRPr lang="ru-RU" dirty="0" smtClean="0"/>
          </a:p>
          <a:p>
            <a:r>
              <a:rPr lang="ru-RU" dirty="0" err="1" smtClean="0"/>
              <a:t>Қаржылық</a:t>
            </a:r>
            <a:r>
              <a:rPr lang="ru-RU" dirty="0" smtClean="0"/>
              <a:t> </a:t>
            </a:r>
            <a:r>
              <a:rPr lang="ru-RU" dirty="0"/>
              <a:t>лизинг </a:t>
            </a:r>
            <a:r>
              <a:rPr lang="ru-RU" dirty="0" err="1"/>
              <a:t>бойынша</a:t>
            </a:r>
            <a:r>
              <a:rPr lang="ru-RU" dirty="0"/>
              <a:t> лизинг </a:t>
            </a:r>
            <a:r>
              <a:rPr lang="ru-RU" dirty="0" err="1"/>
              <a:t>берушіге</a:t>
            </a:r>
            <a:r>
              <a:rPr lang="ru-RU" dirty="0"/>
              <a:t> </a:t>
            </a:r>
            <a:r>
              <a:rPr lang="ru-RU" dirty="0" err="1"/>
              <a:t>төленетін</a:t>
            </a:r>
            <a:r>
              <a:rPr lang="ru-RU" dirty="0"/>
              <a:t> </a:t>
            </a:r>
            <a:r>
              <a:rPr lang="ru-RU" dirty="0" err="1"/>
              <a:t>төлемдер</a:t>
            </a:r>
            <a:r>
              <a:rPr lang="ru-RU" dirty="0"/>
              <a:t> </a:t>
            </a:r>
            <a:r>
              <a:rPr lang="ru-RU" dirty="0" err="1"/>
              <a:t>кіріс</a:t>
            </a:r>
            <a:r>
              <a:rPr lang="ru-RU" dirty="0"/>
              <a:t> </a:t>
            </a:r>
            <a:r>
              <a:rPr lang="ru-RU" dirty="0" err="1"/>
              <a:t>көзінен</a:t>
            </a:r>
            <a:r>
              <a:rPr lang="ru-RU" dirty="0"/>
              <a:t> </a:t>
            </a:r>
            <a:r>
              <a:rPr lang="ru-RU" dirty="0" err="1"/>
              <a:t>салық</a:t>
            </a:r>
            <a:r>
              <a:rPr lang="ru-RU" dirty="0"/>
              <a:t> </a:t>
            </a:r>
            <a:r>
              <a:rPr lang="ru-RU" dirty="0" err="1"/>
              <a:t>салынбайды</a:t>
            </a:r>
            <a:r>
              <a:rPr lang="ru-RU" dirty="0" smtClean="0"/>
              <a:t>.</a:t>
            </a:r>
          </a:p>
          <a:p>
            <a:r>
              <a:rPr lang="ru-RU" dirty="0" err="1" smtClean="0"/>
              <a:t>Сонымен</a:t>
            </a:r>
            <a:r>
              <a:rPr lang="ru-RU" dirty="0" smtClean="0"/>
              <a:t> </a:t>
            </a:r>
            <a:r>
              <a:rPr lang="ru-RU" dirty="0" err="1"/>
              <a:t>қатар</a:t>
            </a:r>
            <a:r>
              <a:rPr lang="ru-RU" dirty="0"/>
              <a:t>, </a:t>
            </a:r>
            <a:r>
              <a:rPr lang="ru-RU" dirty="0" err="1"/>
              <a:t>қаржылық</a:t>
            </a:r>
            <a:r>
              <a:rPr lang="ru-RU" dirty="0"/>
              <a:t> </a:t>
            </a:r>
            <a:r>
              <a:rPr lang="ru-RU" dirty="0" err="1"/>
              <a:t>жалдау</a:t>
            </a:r>
            <a:r>
              <a:rPr lang="ru-RU" dirty="0"/>
              <a:t> </a:t>
            </a:r>
            <a:r>
              <a:rPr lang="ru-RU" dirty="0" err="1"/>
              <a:t>шарты</a:t>
            </a:r>
            <a:r>
              <a:rPr lang="ru-RU" dirty="0"/>
              <a:t> лизинг </a:t>
            </a:r>
            <a:r>
              <a:rPr lang="ru-RU" dirty="0" err="1"/>
              <a:t>алушының</a:t>
            </a:r>
            <a:r>
              <a:rPr lang="ru-RU" dirty="0"/>
              <a:t> </a:t>
            </a:r>
            <a:r>
              <a:rPr lang="ru-RU" dirty="0" err="1"/>
              <a:t>негізгі</a:t>
            </a:r>
            <a:r>
              <a:rPr lang="ru-RU" dirty="0"/>
              <a:t> </a:t>
            </a:r>
            <a:r>
              <a:rPr lang="ru-RU" dirty="0" err="1"/>
              <a:t>құралдарды</a:t>
            </a:r>
            <a:r>
              <a:rPr lang="ru-RU" dirty="0"/>
              <a:t> </a:t>
            </a:r>
            <a:r>
              <a:rPr lang="ru-RU" dirty="0" err="1"/>
              <a:t>сатып</a:t>
            </a:r>
            <a:r>
              <a:rPr lang="ru-RU" dirty="0"/>
              <a:t> </a:t>
            </a:r>
            <a:r>
              <a:rPr lang="ru-RU" dirty="0" err="1"/>
              <a:t>алуы</a:t>
            </a:r>
            <a:r>
              <a:rPr lang="ru-RU" dirty="0"/>
              <a:t> </a:t>
            </a:r>
            <a:r>
              <a:rPr lang="ru-RU" dirty="0" err="1"/>
              <a:t>ретінде</a:t>
            </a:r>
            <a:r>
              <a:rPr lang="ru-RU" dirty="0"/>
              <a:t> </a:t>
            </a:r>
            <a:r>
              <a:rPr lang="ru-RU" dirty="0" err="1"/>
              <a:t>қарастырылғандықтан</a:t>
            </a:r>
            <a:r>
              <a:rPr lang="ru-RU" dirty="0"/>
              <a:t>, лизинг </a:t>
            </a:r>
            <a:r>
              <a:rPr lang="ru-RU" dirty="0" err="1"/>
              <a:t>алушы</a:t>
            </a:r>
            <a:r>
              <a:rPr lang="ru-RU" dirty="0"/>
              <a:t> </a:t>
            </a:r>
            <a:r>
              <a:rPr lang="ru-RU" dirty="0" err="1"/>
              <a:t>негізгі</a:t>
            </a:r>
            <a:r>
              <a:rPr lang="ru-RU" dirty="0"/>
              <a:t> </a:t>
            </a:r>
            <a:r>
              <a:rPr lang="ru-RU" dirty="0" err="1"/>
              <a:t>құралдардың</a:t>
            </a:r>
            <a:r>
              <a:rPr lang="ru-RU" dirty="0"/>
              <a:t> </a:t>
            </a:r>
            <a:r>
              <a:rPr lang="ru-RU" dirty="0" err="1"/>
              <a:t>иесі</a:t>
            </a:r>
            <a:r>
              <a:rPr lang="ru-RU" dirty="0"/>
              <a:t> </a:t>
            </a:r>
            <a:r>
              <a:rPr lang="ru-RU" dirty="0" err="1"/>
              <a:t>ретінде</a:t>
            </a:r>
            <a:r>
              <a:rPr lang="ru-RU" dirty="0"/>
              <a:t> </a:t>
            </a:r>
            <a:r>
              <a:rPr lang="ru-RU" dirty="0" err="1"/>
              <a:t>қарастырылады</a:t>
            </a:r>
            <a:r>
              <a:rPr lang="ru-RU" dirty="0"/>
              <a:t>. </a:t>
            </a:r>
            <a:endParaRPr lang="ru-RU" dirty="0" smtClean="0"/>
          </a:p>
          <a:p>
            <a:r>
              <a:rPr lang="ru-RU" dirty="0" err="1" smtClean="0"/>
              <a:t>Жалға</a:t>
            </a:r>
            <a:r>
              <a:rPr lang="ru-RU" dirty="0" smtClean="0"/>
              <a:t> </a:t>
            </a:r>
            <a:r>
              <a:rPr lang="ru-RU" dirty="0" err="1"/>
              <a:t>алушы</a:t>
            </a:r>
            <a:r>
              <a:rPr lang="ru-RU" dirty="0"/>
              <a:t> </a:t>
            </a:r>
            <a:r>
              <a:rPr lang="ru-RU" dirty="0" err="1"/>
              <a:t>қаржылық</a:t>
            </a:r>
            <a:r>
              <a:rPr lang="ru-RU" dirty="0"/>
              <a:t> лизинг </a:t>
            </a:r>
            <a:r>
              <a:rPr lang="ru-RU" dirty="0" err="1"/>
              <a:t>бойынша</a:t>
            </a:r>
            <a:r>
              <a:rPr lang="ru-RU" dirty="0"/>
              <a:t> </a:t>
            </a:r>
            <a:r>
              <a:rPr lang="ru-RU" dirty="0" err="1"/>
              <a:t>сатып</a:t>
            </a:r>
            <a:r>
              <a:rPr lang="ru-RU" dirty="0"/>
              <a:t> </a:t>
            </a:r>
            <a:r>
              <a:rPr lang="ru-RU" dirty="0" err="1"/>
              <a:t>алынған</a:t>
            </a:r>
            <a:r>
              <a:rPr lang="ru-RU" dirty="0"/>
              <a:t> </a:t>
            </a:r>
            <a:r>
              <a:rPr lang="ru-RU" dirty="0" err="1"/>
              <a:t>негізгі</a:t>
            </a:r>
            <a:r>
              <a:rPr lang="ru-RU" dirty="0"/>
              <a:t> </a:t>
            </a:r>
            <a:r>
              <a:rPr lang="ru-RU" dirty="0" err="1"/>
              <a:t>құралдардың</a:t>
            </a:r>
            <a:r>
              <a:rPr lang="ru-RU" dirty="0"/>
              <a:t> </a:t>
            </a:r>
            <a:r>
              <a:rPr lang="ru-RU" dirty="0" err="1"/>
              <a:t>құнын</a:t>
            </a:r>
            <a:r>
              <a:rPr lang="ru-RU" dirty="0"/>
              <a:t> </a:t>
            </a:r>
            <a:r>
              <a:rPr lang="ru-RU" dirty="0" err="1"/>
              <a:t>шегеру</a:t>
            </a:r>
            <a:r>
              <a:rPr lang="ru-RU" dirty="0"/>
              <a:t> (</a:t>
            </a:r>
            <a:r>
              <a:rPr lang="ru-RU" dirty="0" err="1"/>
              <a:t>амортизациялық</a:t>
            </a:r>
            <a:r>
              <a:rPr lang="ru-RU" dirty="0"/>
              <a:t> </a:t>
            </a:r>
            <a:r>
              <a:rPr lang="ru-RU" dirty="0" err="1"/>
              <a:t>аударымдарды</a:t>
            </a:r>
            <a:r>
              <a:rPr lang="ru-RU" dirty="0"/>
              <a:t> </a:t>
            </a:r>
            <a:r>
              <a:rPr lang="ru-RU" dirty="0" err="1"/>
              <a:t>есептеу</a:t>
            </a:r>
            <a:r>
              <a:rPr lang="ru-RU" dirty="0"/>
              <a:t>) </a:t>
            </a:r>
            <a:r>
              <a:rPr lang="ru-RU" dirty="0" err="1"/>
              <a:t>арқылы</a:t>
            </a:r>
            <a:r>
              <a:rPr lang="ru-RU" dirty="0"/>
              <a:t> </a:t>
            </a:r>
            <a:r>
              <a:rPr lang="ru-RU" dirty="0" err="1"/>
              <a:t>салық</a:t>
            </a:r>
            <a:r>
              <a:rPr lang="ru-RU" dirty="0"/>
              <a:t> </a:t>
            </a:r>
            <a:r>
              <a:rPr lang="ru-RU" dirty="0" err="1"/>
              <a:t>салынатын</a:t>
            </a:r>
            <a:r>
              <a:rPr lang="ru-RU" dirty="0"/>
              <a:t> </a:t>
            </a:r>
            <a:r>
              <a:rPr lang="ru-RU" dirty="0" err="1"/>
              <a:t>табысты</a:t>
            </a:r>
            <a:r>
              <a:rPr lang="ru-RU" dirty="0"/>
              <a:t> </a:t>
            </a:r>
            <a:r>
              <a:rPr lang="ru-RU" dirty="0" err="1"/>
              <a:t>төмендетуге</a:t>
            </a:r>
            <a:r>
              <a:rPr lang="ru-RU" dirty="0"/>
              <a:t> </a:t>
            </a:r>
            <a:r>
              <a:rPr lang="ru-RU" dirty="0" err="1"/>
              <a:t>құқылы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89498024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343872"/>
          </a:xfrm>
        </p:spPr>
        <p:txBody>
          <a:bodyPr>
            <a:normAutofit fontScale="92500"/>
          </a:bodyPr>
          <a:lstStyle/>
          <a:p>
            <a:r>
              <a:rPr lang="ru-RU" dirty="0" err="1"/>
              <a:t>Корпоративтік</a:t>
            </a:r>
            <a:r>
              <a:rPr lang="ru-RU" dirty="0"/>
              <a:t> </a:t>
            </a:r>
            <a:r>
              <a:rPr lang="ru-RU" dirty="0" err="1"/>
              <a:t>табыс</a:t>
            </a:r>
            <a:r>
              <a:rPr lang="ru-RU" dirty="0"/>
              <a:t> </a:t>
            </a:r>
            <a:r>
              <a:rPr lang="ru-RU" dirty="0" err="1"/>
              <a:t>салығы</a:t>
            </a:r>
            <a:r>
              <a:rPr lang="ru-RU" dirty="0"/>
              <a:t> </a:t>
            </a:r>
            <a:r>
              <a:rPr lang="ru-RU" dirty="0" smtClean="0"/>
              <a:t>(КТС</a:t>
            </a:r>
            <a:r>
              <a:rPr lang="en-US" dirty="0" smtClean="0"/>
              <a:t>)</a:t>
            </a:r>
            <a:endParaRPr lang="ru-RU" dirty="0" smtClean="0"/>
          </a:p>
          <a:p>
            <a:r>
              <a:rPr lang="ru-RU" dirty="0" err="1" smtClean="0"/>
              <a:t>Салық</a:t>
            </a:r>
            <a:r>
              <a:rPr lang="ru-RU" dirty="0" smtClean="0"/>
              <a:t> </a:t>
            </a:r>
            <a:r>
              <a:rPr lang="ru-RU" dirty="0"/>
              <a:t>салу </a:t>
            </a:r>
            <a:r>
              <a:rPr lang="ru-RU" dirty="0" err="1"/>
              <a:t>объектілері</a:t>
            </a:r>
            <a:r>
              <a:rPr lang="ru-RU" dirty="0" smtClean="0"/>
              <a:t>:</a:t>
            </a:r>
          </a:p>
          <a:p>
            <a:r>
              <a:rPr lang="ru-RU" dirty="0" smtClean="0"/>
              <a:t>- </a:t>
            </a:r>
            <a:r>
              <a:rPr lang="ru-RU" dirty="0" err="1"/>
              <a:t>салық</a:t>
            </a:r>
            <a:r>
              <a:rPr lang="ru-RU" dirty="0"/>
              <a:t> </a:t>
            </a:r>
            <a:r>
              <a:rPr lang="ru-RU" dirty="0" err="1"/>
              <a:t>салынатын</a:t>
            </a:r>
            <a:r>
              <a:rPr lang="ru-RU" dirty="0"/>
              <a:t> </a:t>
            </a:r>
            <a:r>
              <a:rPr lang="ru-RU" dirty="0" err="1"/>
              <a:t>табыс</a:t>
            </a:r>
            <a:r>
              <a:rPr lang="ru-RU" dirty="0" smtClean="0"/>
              <a:t>;</a:t>
            </a:r>
          </a:p>
          <a:p>
            <a:r>
              <a:rPr lang="ru-RU" dirty="0" smtClean="0"/>
              <a:t>- </a:t>
            </a:r>
            <a:r>
              <a:rPr lang="ru-RU" dirty="0" err="1"/>
              <a:t>төлем</a:t>
            </a:r>
            <a:r>
              <a:rPr lang="ru-RU" dirty="0"/>
              <a:t> </a:t>
            </a:r>
            <a:r>
              <a:rPr lang="ru-RU" dirty="0" err="1"/>
              <a:t>көзінен</a:t>
            </a:r>
            <a:r>
              <a:rPr lang="ru-RU" dirty="0"/>
              <a:t> </a:t>
            </a:r>
            <a:r>
              <a:rPr lang="ru-RU" dirty="0" err="1"/>
              <a:t>салық</a:t>
            </a:r>
            <a:r>
              <a:rPr lang="ru-RU" dirty="0"/>
              <a:t> </a:t>
            </a:r>
            <a:r>
              <a:rPr lang="ru-RU" dirty="0" err="1"/>
              <a:t>салынатын</a:t>
            </a:r>
            <a:r>
              <a:rPr lang="ru-RU" dirty="0"/>
              <a:t> </a:t>
            </a:r>
            <a:r>
              <a:rPr lang="ru-RU" dirty="0" err="1"/>
              <a:t>табыс</a:t>
            </a:r>
            <a:r>
              <a:rPr lang="ru-RU" dirty="0" smtClean="0"/>
              <a:t>;</a:t>
            </a:r>
          </a:p>
          <a:p>
            <a:r>
              <a:rPr lang="ru-RU" dirty="0" smtClean="0"/>
              <a:t>- </a:t>
            </a:r>
            <a:r>
              <a:rPr lang="ru-RU" dirty="0" err="1"/>
              <a:t>Қазақстанда</a:t>
            </a:r>
            <a:r>
              <a:rPr lang="ru-RU" dirty="0"/>
              <a:t> </a:t>
            </a:r>
            <a:r>
              <a:rPr lang="ru-RU" dirty="0" err="1"/>
              <a:t>тұрақты</a:t>
            </a:r>
            <a:r>
              <a:rPr lang="ru-RU" dirty="0"/>
              <a:t> </a:t>
            </a:r>
            <a:r>
              <a:rPr lang="ru-RU" dirty="0" err="1"/>
              <a:t>мекеме</a:t>
            </a:r>
            <a:r>
              <a:rPr lang="ru-RU" dirty="0"/>
              <a:t> </a:t>
            </a:r>
            <a:r>
              <a:rPr lang="ru-RU" dirty="0" err="1"/>
              <a:t>арқылы</a:t>
            </a:r>
            <a:r>
              <a:rPr lang="ru-RU" dirty="0"/>
              <a:t> </a:t>
            </a:r>
            <a:r>
              <a:rPr lang="ru-RU" dirty="0" err="1"/>
              <a:t>жұмыс</a:t>
            </a:r>
            <a:r>
              <a:rPr lang="ru-RU" dirty="0"/>
              <a:t> </a:t>
            </a:r>
            <a:r>
              <a:rPr lang="ru-RU" dirty="0" err="1"/>
              <a:t>істейтін</a:t>
            </a:r>
            <a:r>
              <a:rPr lang="ru-RU" dirty="0"/>
              <a:t> резидент </a:t>
            </a:r>
            <a:r>
              <a:rPr lang="ru-RU" dirty="0" err="1"/>
              <a:t>емес</a:t>
            </a:r>
            <a:r>
              <a:rPr lang="ru-RU" dirty="0"/>
              <a:t> </a:t>
            </a:r>
            <a:r>
              <a:rPr lang="ru-RU" dirty="0" err="1"/>
              <a:t>заңды</a:t>
            </a:r>
            <a:r>
              <a:rPr lang="ru-RU" dirty="0"/>
              <a:t> </a:t>
            </a:r>
            <a:r>
              <a:rPr lang="ru-RU" dirty="0" err="1"/>
              <a:t>тұлғаның</a:t>
            </a:r>
            <a:r>
              <a:rPr lang="ru-RU" dirty="0"/>
              <a:t> таза </a:t>
            </a:r>
            <a:r>
              <a:rPr lang="ru-RU" dirty="0" err="1"/>
              <a:t>табысы</a:t>
            </a:r>
            <a:r>
              <a:rPr lang="ru-RU" dirty="0" smtClean="0"/>
              <a:t>.</a:t>
            </a:r>
          </a:p>
          <a:p>
            <a:r>
              <a:rPr lang="ru-RU" dirty="0" err="1" smtClean="0"/>
              <a:t>Салық</a:t>
            </a:r>
            <a:r>
              <a:rPr lang="ru-RU" dirty="0" smtClean="0"/>
              <a:t> </a:t>
            </a:r>
            <a:r>
              <a:rPr lang="ru-RU" dirty="0" err="1"/>
              <a:t>салынатын</a:t>
            </a:r>
            <a:r>
              <a:rPr lang="ru-RU" dirty="0"/>
              <a:t> </a:t>
            </a:r>
            <a:r>
              <a:rPr lang="ru-RU" dirty="0" err="1"/>
              <a:t>табыс</a:t>
            </a:r>
            <a:r>
              <a:rPr lang="ru-RU" dirty="0"/>
              <a:t> </a:t>
            </a:r>
            <a:endParaRPr lang="ru-RU" dirty="0" smtClean="0"/>
          </a:p>
          <a:p>
            <a:r>
              <a:rPr lang="ru-RU" dirty="0" err="1" smtClean="0"/>
              <a:t>Салық</a:t>
            </a:r>
            <a:r>
              <a:rPr lang="ru-RU" dirty="0" smtClean="0"/>
              <a:t> </a:t>
            </a:r>
            <a:r>
              <a:rPr lang="ru-RU" dirty="0" err="1"/>
              <a:t>кодексінің</a:t>
            </a:r>
            <a:r>
              <a:rPr lang="ru-RU" dirty="0"/>
              <a:t> 91 </a:t>
            </a:r>
            <a:r>
              <a:rPr lang="ru-RU" dirty="0" err="1"/>
              <a:t>және</a:t>
            </a:r>
            <a:r>
              <a:rPr lang="ru-RU" dirty="0"/>
              <a:t> 122 -</a:t>
            </a:r>
            <a:r>
              <a:rPr lang="ru-RU" dirty="0" err="1"/>
              <a:t>баптарына</a:t>
            </a:r>
            <a:r>
              <a:rPr lang="ru-RU" dirty="0"/>
              <a:t> </a:t>
            </a:r>
            <a:r>
              <a:rPr lang="ru-RU" dirty="0" err="1"/>
              <a:t>сәйкес</a:t>
            </a:r>
            <a:r>
              <a:rPr lang="ru-RU" dirty="0"/>
              <a:t> </a:t>
            </a:r>
            <a:r>
              <a:rPr lang="ru-RU" dirty="0" err="1"/>
              <a:t>кірістерді</a:t>
            </a:r>
            <a:r>
              <a:rPr lang="ru-RU" dirty="0"/>
              <a:t> </a:t>
            </a:r>
            <a:r>
              <a:rPr lang="ru-RU" dirty="0" err="1"/>
              <a:t>түзету</a:t>
            </a:r>
            <a:r>
              <a:rPr lang="ru-RU" dirty="0"/>
              <a:t> мен </a:t>
            </a:r>
            <a:r>
              <a:rPr lang="ru-RU" dirty="0" err="1"/>
              <a:t>шегерімдерді</a:t>
            </a:r>
            <a:r>
              <a:rPr lang="ru-RU" dirty="0"/>
              <a:t> </a:t>
            </a:r>
            <a:r>
              <a:rPr lang="ru-RU" dirty="0" err="1"/>
              <a:t>ескере</a:t>
            </a:r>
            <a:r>
              <a:rPr lang="ru-RU" dirty="0"/>
              <a:t> </a:t>
            </a:r>
            <a:r>
              <a:rPr lang="ru-RU" dirty="0" err="1"/>
              <a:t>отырып</a:t>
            </a:r>
            <a:r>
              <a:rPr lang="ru-RU" dirty="0"/>
              <a:t>, </a:t>
            </a:r>
            <a:r>
              <a:rPr lang="ru-RU" dirty="0" err="1"/>
              <a:t>Салық</a:t>
            </a:r>
            <a:r>
              <a:rPr lang="ru-RU" dirty="0"/>
              <a:t> </a:t>
            </a:r>
            <a:r>
              <a:rPr lang="ru-RU" dirty="0" err="1"/>
              <a:t>кодексінде</a:t>
            </a:r>
            <a:r>
              <a:rPr lang="ru-RU" dirty="0"/>
              <a:t> </a:t>
            </a:r>
            <a:r>
              <a:rPr lang="ru-RU" dirty="0" err="1"/>
              <a:t>көзделген</a:t>
            </a:r>
            <a:r>
              <a:rPr lang="ru-RU" dirty="0"/>
              <a:t> </a:t>
            </a:r>
            <a:r>
              <a:rPr lang="ru-RU" dirty="0" err="1"/>
              <a:t>жиынтық</a:t>
            </a:r>
            <a:r>
              <a:rPr lang="ru-RU" dirty="0"/>
              <a:t> </a:t>
            </a:r>
            <a:r>
              <a:rPr lang="ru-RU" dirty="0" err="1"/>
              <a:t>кіріс</a:t>
            </a:r>
            <a:r>
              <a:rPr lang="ru-RU" dirty="0"/>
              <a:t> пен </a:t>
            </a:r>
            <a:r>
              <a:rPr lang="ru-RU" dirty="0" err="1"/>
              <a:t>шегерімдер</a:t>
            </a:r>
            <a:r>
              <a:rPr lang="ru-RU" dirty="0"/>
              <a:t> </a:t>
            </a:r>
            <a:r>
              <a:rPr lang="ru-RU" dirty="0" err="1"/>
              <a:t>арасындағы</a:t>
            </a:r>
            <a:r>
              <a:rPr lang="ru-RU" dirty="0"/>
              <a:t> </a:t>
            </a:r>
            <a:r>
              <a:rPr lang="ru-RU" dirty="0" err="1"/>
              <a:t>айырмашылық</a:t>
            </a:r>
            <a:r>
              <a:rPr lang="ru-RU" dirty="0"/>
              <a:t> </a:t>
            </a:r>
            <a:r>
              <a:rPr lang="ru-RU" dirty="0" err="1"/>
              <a:t>ретінде</a:t>
            </a:r>
            <a:r>
              <a:rPr lang="ru-RU" dirty="0"/>
              <a:t> </a:t>
            </a:r>
            <a:r>
              <a:rPr lang="ru-RU" dirty="0" err="1"/>
              <a:t>анықталады</a:t>
            </a:r>
            <a:r>
              <a:rPr lang="ru-RU" dirty="0"/>
              <a:t>. </a:t>
            </a:r>
            <a:r>
              <a:rPr lang="ru-RU" dirty="0" err="1"/>
              <a:t>Салық</a:t>
            </a:r>
            <a:r>
              <a:rPr lang="ru-RU" dirty="0"/>
              <a:t> </a:t>
            </a:r>
            <a:r>
              <a:rPr lang="ru-RU" dirty="0" err="1"/>
              <a:t>ставкасы</a:t>
            </a:r>
            <a:r>
              <a:rPr lang="ru-RU" dirty="0"/>
              <a:t> </a:t>
            </a:r>
            <a:r>
              <a:rPr lang="ru-RU" dirty="0" smtClean="0"/>
              <a:t>20</a:t>
            </a:r>
            <a:r>
              <a:rPr lang="ru-RU" dirty="0"/>
              <a:t>% </a:t>
            </a:r>
            <a:r>
              <a:rPr lang="ru-RU" dirty="0" err="1"/>
              <a:t>деңгейінде</a:t>
            </a:r>
            <a:r>
              <a:rPr lang="ru-RU" dirty="0"/>
              <a:t> </a:t>
            </a:r>
            <a:r>
              <a:rPr lang="ru-RU" dirty="0" err="1"/>
              <a:t>белгіленген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5358236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055840"/>
          </a:xfrm>
        </p:spPr>
        <p:txBody>
          <a:bodyPr/>
          <a:lstStyle/>
          <a:p>
            <a:r>
              <a:rPr lang="ru-RU" dirty="0" err="1"/>
              <a:t>Жалға</a:t>
            </a:r>
            <a:r>
              <a:rPr lang="ru-RU" dirty="0"/>
              <a:t> </a:t>
            </a:r>
            <a:r>
              <a:rPr lang="ru-RU" dirty="0" err="1"/>
              <a:t>алушыдағы</a:t>
            </a:r>
            <a:r>
              <a:rPr lang="ru-RU" dirty="0"/>
              <a:t> </a:t>
            </a:r>
            <a:r>
              <a:rPr lang="ru-RU" dirty="0" smtClean="0"/>
              <a:t>КТС</a:t>
            </a:r>
          </a:p>
          <a:p>
            <a:r>
              <a:rPr lang="ru-RU" dirty="0" err="1" smtClean="0"/>
              <a:t>Қаржылық</a:t>
            </a:r>
            <a:r>
              <a:rPr lang="ru-RU" dirty="0" smtClean="0"/>
              <a:t> </a:t>
            </a:r>
            <a:r>
              <a:rPr lang="ru-RU" dirty="0"/>
              <a:t>лизинг </a:t>
            </a:r>
            <a:r>
              <a:rPr lang="ru-RU" dirty="0" err="1"/>
              <a:t>шарты</a:t>
            </a:r>
            <a:r>
              <a:rPr lang="ru-RU" dirty="0"/>
              <a:t> </a:t>
            </a:r>
            <a:r>
              <a:rPr lang="ru-RU" dirty="0" err="1"/>
              <a:t>бойынша</a:t>
            </a:r>
            <a:r>
              <a:rPr lang="ru-RU" dirty="0"/>
              <a:t> лизинг </a:t>
            </a:r>
            <a:r>
              <a:rPr lang="ru-RU" dirty="0" err="1"/>
              <a:t>берушіге</a:t>
            </a:r>
            <a:r>
              <a:rPr lang="ru-RU" dirty="0"/>
              <a:t> </a:t>
            </a:r>
            <a:r>
              <a:rPr lang="ru-RU" dirty="0" err="1"/>
              <a:t>төленетін</a:t>
            </a:r>
            <a:r>
              <a:rPr lang="ru-RU" dirty="0"/>
              <a:t> </a:t>
            </a:r>
            <a:r>
              <a:rPr lang="ru-RU" dirty="0" err="1"/>
              <a:t>сыйақының</a:t>
            </a:r>
            <a:r>
              <a:rPr lang="ru-RU" dirty="0"/>
              <a:t> </a:t>
            </a:r>
            <a:r>
              <a:rPr lang="ru-RU" dirty="0" err="1"/>
              <a:t>мөлшерін</a:t>
            </a:r>
            <a:r>
              <a:rPr lang="ru-RU" dirty="0"/>
              <a:t> лизинг </a:t>
            </a:r>
            <a:r>
              <a:rPr lang="ru-RU" dirty="0" err="1"/>
              <a:t>алушының</a:t>
            </a:r>
            <a:r>
              <a:rPr lang="ru-RU" dirty="0"/>
              <a:t> </a:t>
            </a:r>
            <a:r>
              <a:rPr lang="ru-RU" dirty="0" err="1"/>
              <a:t>ұстау</a:t>
            </a:r>
            <a:r>
              <a:rPr lang="ru-RU" dirty="0"/>
              <a:t> </a:t>
            </a:r>
            <a:r>
              <a:rPr lang="ru-RU" dirty="0" err="1"/>
              <a:t>тәртібі</a:t>
            </a:r>
            <a:r>
              <a:rPr lang="ru-RU" dirty="0"/>
              <a:t> </a:t>
            </a:r>
            <a:r>
              <a:rPr lang="ru-RU" dirty="0" err="1"/>
              <a:t>лизингтік</a:t>
            </a:r>
            <a:r>
              <a:rPr lang="ru-RU" dirty="0"/>
              <a:t> </a:t>
            </a:r>
            <a:r>
              <a:rPr lang="ru-RU" dirty="0" err="1"/>
              <a:t>компанияға</a:t>
            </a:r>
            <a:r>
              <a:rPr lang="ru-RU" dirty="0"/>
              <a:t> </a:t>
            </a:r>
            <a:r>
              <a:rPr lang="ru-RU" dirty="0" err="1"/>
              <a:t>берілген</a:t>
            </a:r>
            <a:r>
              <a:rPr lang="ru-RU" dirty="0"/>
              <a:t> </a:t>
            </a:r>
            <a:r>
              <a:rPr lang="ru-RU" dirty="0" err="1"/>
              <a:t>несиелер</a:t>
            </a:r>
            <a:r>
              <a:rPr lang="ru-RU" dirty="0"/>
              <a:t> </a:t>
            </a:r>
            <a:r>
              <a:rPr lang="ru-RU" dirty="0" err="1"/>
              <a:t>бойынша</a:t>
            </a:r>
            <a:r>
              <a:rPr lang="ru-RU" dirty="0"/>
              <a:t> </a:t>
            </a:r>
            <a:r>
              <a:rPr lang="ru-RU" dirty="0" err="1"/>
              <a:t>сыйақыны</a:t>
            </a:r>
            <a:r>
              <a:rPr lang="ru-RU" dirty="0"/>
              <a:t> </a:t>
            </a:r>
            <a:r>
              <a:rPr lang="ru-RU" dirty="0" err="1"/>
              <a:t>шегерудің</a:t>
            </a:r>
            <a:r>
              <a:rPr lang="ru-RU" dirty="0"/>
              <a:t> </a:t>
            </a:r>
            <a:r>
              <a:rPr lang="ru-RU" dirty="0" err="1"/>
              <a:t>жоғарыдағы</a:t>
            </a:r>
            <a:r>
              <a:rPr lang="ru-RU" dirty="0"/>
              <a:t> </a:t>
            </a:r>
            <a:r>
              <a:rPr lang="ru-RU" dirty="0" err="1"/>
              <a:t>тәртібіне</a:t>
            </a:r>
            <a:r>
              <a:rPr lang="ru-RU" dirty="0"/>
              <a:t> </a:t>
            </a:r>
            <a:r>
              <a:rPr lang="ru-RU" dirty="0" err="1"/>
              <a:t>ұқсас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2184066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 err="1"/>
              <a:t>Салықтық</a:t>
            </a:r>
            <a:r>
              <a:rPr lang="ru-RU" dirty="0"/>
              <a:t> </a:t>
            </a:r>
            <a:r>
              <a:rPr lang="ru-RU" dirty="0" err="1"/>
              <a:t>есепте</a:t>
            </a:r>
            <a:r>
              <a:rPr lang="ru-RU" dirty="0"/>
              <a:t> </a:t>
            </a:r>
            <a:r>
              <a:rPr lang="ru-RU" dirty="0" err="1"/>
              <a:t>лизингтік</a:t>
            </a:r>
            <a:r>
              <a:rPr lang="ru-RU" dirty="0"/>
              <a:t> </a:t>
            </a:r>
            <a:r>
              <a:rPr lang="ru-RU" dirty="0" err="1"/>
              <a:t>активті</a:t>
            </a:r>
            <a:r>
              <a:rPr lang="ru-RU" dirty="0"/>
              <a:t> </a:t>
            </a:r>
            <a:r>
              <a:rPr lang="ru-RU" dirty="0" err="1"/>
              <a:t>жалға</a:t>
            </a:r>
            <a:r>
              <a:rPr lang="ru-RU" dirty="0"/>
              <a:t> </a:t>
            </a:r>
            <a:r>
              <a:rPr lang="ru-RU" dirty="0" err="1"/>
              <a:t>алушы</a:t>
            </a:r>
            <a:r>
              <a:rPr lang="ru-RU" dirty="0"/>
              <a:t> </a:t>
            </a:r>
            <a:r>
              <a:rPr lang="ru-RU" dirty="0" err="1"/>
              <a:t>есепке</a:t>
            </a:r>
            <a:r>
              <a:rPr lang="ru-RU" dirty="0"/>
              <a:t> </a:t>
            </a:r>
            <a:r>
              <a:rPr lang="ru-RU" dirty="0" err="1"/>
              <a:t>алады</a:t>
            </a:r>
            <a:r>
              <a:rPr lang="ru-RU" dirty="0"/>
              <a:t> (лизинг </a:t>
            </a:r>
            <a:r>
              <a:rPr lang="ru-RU" dirty="0" err="1"/>
              <a:t>алушының</a:t>
            </a:r>
            <a:r>
              <a:rPr lang="ru-RU" dirty="0"/>
              <a:t> </a:t>
            </a:r>
            <a:r>
              <a:rPr lang="ru-RU" dirty="0" err="1"/>
              <a:t>негізгі</a:t>
            </a:r>
            <a:r>
              <a:rPr lang="ru-RU" dirty="0"/>
              <a:t> </a:t>
            </a:r>
            <a:r>
              <a:rPr lang="ru-RU" dirty="0" err="1"/>
              <a:t>активтерінің</a:t>
            </a:r>
            <a:r>
              <a:rPr lang="ru-RU" dirty="0"/>
              <a:t> </a:t>
            </a:r>
            <a:r>
              <a:rPr lang="ru-RU" dirty="0" err="1"/>
              <a:t>кіші</a:t>
            </a:r>
            <a:r>
              <a:rPr lang="ru-RU" dirty="0"/>
              <a:t> </a:t>
            </a:r>
            <a:r>
              <a:rPr lang="ru-RU" dirty="0" err="1"/>
              <a:t>тобының</a:t>
            </a:r>
            <a:r>
              <a:rPr lang="ru-RU" dirty="0"/>
              <a:t> </a:t>
            </a:r>
            <a:r>
              <a:rPr lang="ru-RU" dirty="0" err="1"/>
              <a:t>құндық</a:t>
            </a:r>
            <a:r>
              <a:rPr lang="ru-RU" dirty="0"/>
              <a:t> </a:t>
            </a:r>
            <a:r>
              <a:rPr lang="ru-RU" dirty="0" err="1"/>
              <a:t>балансына</a:t>
            </a:r>
            <a:r>
              <a:rPr lang="ru-RU" dirty="0"/>
              <a:t> </a:t>
            </a:r>
            <a:r>
              <a:rPr lang="ru-RU" dirty="0" err="1"/>
              <a:t>қосылады</a:t>
            </a:r>
            <a:r>
              <a:rPr lang="ru-RU" dirty="0"/>
              <a:t>). </a:t>
            </a:r>
            <a:r>
              <a:rPr lang="ru-RU" dirty="0" err="1"/>
              <a:t>Сәйкесінше</a:t>
            </a:r>
            <a:r>
              <a:rPr lang="ru-RU" dirty="0"/>
              <a:t>, </a:t>
            </a:r>
            <a:r>
              <a:rPr lang="ru-RU" dirty="0" err="1"/>
              <a:t>лизингтік</a:t>
            </a:r>
            <a:r>
              <a:rPr lang="ru-RU" dirty="0"/>
              <a:t> </a:t>
            </a:r>
            <a:r>
              <a:rPr lang="ru-RU" dirty="0" err="1"/>
              <a:t>активтің</a:t>
            </a:r>
            <a:r>
              <a:rPr lang="ru-RU" dirty="0"/>
              <a:t> </a:t>
            </a:r>
            <a:r>
              <a:rPr lang="ru-RU" dirty="0" err="1"/>
              <a:t>құны</a:t>
            </a:r>
            <a:r>
              <a:rPr lang="ru-RU" dirty="0"/>
              <a:t> лизинг </a:t>
            </a:r>
            <a:r>
              <a:rPr lang="ru-RU" dirty="0" err="1"/>
              <a:t>алушыдан</a:t>
            </a:r>
            <a:r>
              <a:rPr lang="ru-RU" dirty="0"/>
              <a:t> </a:t>
            </a:r>
            <a:r>
              <a:rPr lang="ru-RU" dirty="0" err="1"/>
              <a:t>Салық</a:t>
            </a:r>
            <a:r>
              <a:rPr lang="ru-RU" dirty="0"/>
              <a:t> </a:t>
            </a:r>
            <a:r>
              <a:rPr lang="ru-RU" dirty="0" err="1"/>
              <a:t>кодексінде</a:t>
            </a:r>
            <a:r>
              <a:rPr lang="ru-RU" dirty="0"/>
              <a:t> </a:t>
            </a:r>
            <a:r>
              <a:rPr lang="ru-RU" dirty="0" err="1"/>
              <a:t>белгіленген</a:t>
            </a:r>
            <a:r>
              <a:rPr lang="ru-RU" dirty="0"/>
              <a:t> </a:t>
            </a:r>
            <a:r>
              <a:rPr lang="ru-RU" dirty="0" err="1"/>
              <a:t>нормаларға</a:t>
            </a:r>
            <a:r>
              <a:rPr lang="ru-RU" dirty="0"/>
              <a:t> </a:t>
            </a:r>
            <a:r>
              <a:rPr lang="ru-RU" dirty="0" err="1"/>
              <a:t>сәйкес</a:t>
            </a:r>
            <a:r>
              <a:rPr lang="ru-RU" dirty="0"/>
              <a:t> </a:t>
            </a:r>
            <a:r>
              <a:rPr lang="ru-RU" dirty="0" err="1"/>
              <a:t>амортизациялық</a:t>
            </a:r>
            <a:r>
              <a:rPr lang="ru-RU" dirty="0"/>
              <a:t> </a:t>
            </a:r>
            <a:r>
              <a:rPr lang="ru-RU" dirty="0" err="1"/>
              <a:t>аударымдар</a:t>
            </a:r>
            <a:r>
              <a:rPr lang="ru-RU" dirty="0"/>
              <a:t> </a:t>
            </a:r>
            <a:r>
              <a:rPr lang="ru-RU" dirty="0" err="1"/>
              <a:t>түрінде</a:t>
            </a:r>
            <a:r>
              <a:rPr lang="ru-RU" dirty="0"/>
              <a:t> </a:t>
            </a:r>
            <a:r>
              <a:rPr lang="ru-RU" dirty="0" err="1"/>
              <a:t>ұсталады</a:t>
            </a:r>
            <a:r>
              <a:rPr lang="ru-RU" dirty="0"/>
              <a:t>. </a:t>
            </a:r>
            <a:r>
              <a:rPr lang="ru-RU" dirty="0" err="1"/>
              <a:t>Бұл</a:t>
            </a:r>
            <a:r>
              <a:rPr lang="ru-RU" dirty="0"/>
              <a:t> </a:t>
            </a:r>
            <a:r>
              <a:rPr lang="ru-RU" dirty="0" err="1"/>
              <a:t>ретте</a:t>
            </a:r>
            <a:r>
              <a:rPr lang="ru-RU" dirty="0"/>
              <a:t> лизинг </a:t>
            </a:r>
            <a:r>
              <a:rPr lang="ru-RU" dirty="0" err="1"/>
              <a:t>алушы</a:t>
            </a:r>
            <a:r>
              <a:rPr lang="ru-RU" dirty="0"/>
              <a:t> </a:t>
            </a:r>
            <a:r>
              <a:rPr lang="ru-RU" dirty="0" err="1"/>
              <a:t>Қазақстан</a:t>
            </a:r>
            <a:r>
              <a:rPr lang="ru-RU" dirty="0"/>
              <a:t> </a:t>
            </a:r>
            <a:r>
              <a:rPr lang="ru-RU" dirty="0" err="1"/>
              <a:t>территориясында</a:t>
            </a:r>
            <a:r>
              <a:rPr lang="ru-RU" dirty="0"/>
              <a:t> </a:t>
            </a:r>
            <a:r>
              <a:rPr lang="ru-RU" dirty="0" err="1"/>
              <a:t>бірінші</a:t>
            </a:r>
            <a:r>
              <a:rPr lang="ru-RU" dirty="0"/>
              <a:t> </a:t>
            </a:r>
            <a:r>
              <a:rPr lang="ru-RU" dirty="0" err="1"/>
              <a:t>жылы</a:t>
            </a:r>
            <a:r>
              <a:rPr lang="ru-RU" dirty="0"/>
              <a:t> </a:t>
            </a:r>
            <a:r>
              <a:rPr lang="ru-RU" dirty="0" err="1"/>
              <a:t>амортизацияның</a:t>
            </a:r>
            <a:r>
              <a:rPr lang="ru-RU" dirty="0"/>
              <a:t> </a:t>
            </a:r>
            <a:r>
              <a:rPr lang="ru-RU" dirty="0" err="1"/>
              <a:t>екі</a:t>
            </a:r>
            <a:r>
              <a:rPr lang="ru-RU" dirty="0"/>
              <a:t> </a:t>
            </a:r>
            <a:r>
              <a:rPr lang="ru-RU" dirty="0" err="1"/>
              <a:t>еселенген</a:t>
            </a:r>
            <a:r>
              <a:rPr lang="ru-RU" dirty="0"/>
              <a:t> </a:t>
            </a:r>
            <a:r>
              <a:rPr lang="ru-RU" dirty="0" err="1"/>
              <a:t>мөлшерлемесі</a:t>
            </a:r>
            <a:r>
              <a:rPr lang="ru-RU" dirty="0"/>
              <a:t> </a:t>
            </a:r>
            <a:r>
              <a:rPr lang="ru-RU" dirty="0" err="1"/>
              <a:t>бойынша</a:t>
            </a:r>
            <a:r>
              <a:rPr lang="ru-RU" dirty="0"/>
              <a:t> </a:t>
            </a:r>
            <a:r>
              <a:rPr lang="ru-RU" dirty="0" err="1"/>
              <a:t>бірінші</a:t>
            </a:r>
            <a:r>
              <a:rPr lang="ru-RU" dirty="0"/>
              <a:t> </a:t>
            </a:r>
            <a:r>
              <a:rPr lang="ru-RU" dirty="0" err="1"/>
              <a:t>рет</a:t>
            </a:r>
            <a:r>
              <a:rPr lang="ru-RU" dirty="0"/>
              <a:t> </a:t>
            </a:r>
            <a:r>
              <a:rPr lang="ru-RU" dirty="0" err="1"/>
              <a:t>жұмыс</a:t>
            </a:r>
            <a:r>
              <a:rPr lang="ru-RU" dirty="0"/>
              <a:t> </a:t>
            </a:r>
            <a:r>
              <a:rPr lang="ru-RU" dirty="0" err="1"/>
              <a:t>істеп</a:t>
            </a:r>
            <a:r>
              <a:rPr lang="ru-RU" dirty="0"/>
              <a:t> </a:t>
            </a:r>
            <a:r>
              <a:rPr lang="ru-RU" dirty="0" err="1"/>
              <a:t>тұрған</a:t>
            </a:r>
            <a:r>
              <a:rPr lang="ru-RU" dirty="0"/>
              <a:t> </a:t>
            </a:r>
            <a:r>
              <a:rPr lang="ru-RU" dirty="0" err="1"/>
              <a:t>негізгі</a:t>
            </a:r>
            <a:r>
              <a:rPr lang="ru-RU" dirty="0"/>
              <a:t> </a:t>
            </a:r>
            <a:r>
              <a:rPr lang="ru-RU" dirty="0" err="1"/>
              <a:t>құралдарды</a:t>
            </a:r>
            <a:r>
              <a:rPr lang="ru-RU" dirty="0"/>
              <a:t> </a:t>
            </a:r>
            <a:r>
              <a:rPr lang="ru-RU" dirty="0" err="1"/>
              <a:t>есептеуге</a:t>
            </a:r>
            <a:r>
              <a:rPr lang="ru-RU" dirty="0"/>
              <a:t> </a:t>
            </a:r>
            <a:r>
              <a:rPr lang="ru-RU" dirty="0" err="1"/>
              <a:t>құқылы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35785485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559896"/>
          </a:xfrm>
        </p:spPr>
        <p:txBody>
          <a:bodyPr>
            <a:normAutofit lnSpcReduction="10000"/>
          </a:bodyPr>
          <a:lstStyle/>
          <a:p>
            <a:r>
              <a:rPr lang="ru-RU" dirty="0" err="1"/>
              <a:t>Преференциялар</a:t>
            </a:r>
            <a:r>
              <a:rPr lang="ru-RU" dirty="0"/>
              <a:t> инвестор мен </a:t>
            </a:r>
            <a:r>
              <a:rPr lang="ru-RU" dirty="0" err="1"/>
              <a:t>Қазақстан</a:t>
            </a:r>
            <a:r>
              <a:rPr lang="ru-RU" dirty="0"/>
              <a:t> </a:t>
            </a:r>
            <a:r>
              <a:rPr lang="ru-RU" dirty="0" err="1"/>
              <a:t>Республикасы</a:t>
            </a:r>
            <a:r>
              <a:rPr lang="ru-RU" dirty="0"/>
              <a:t> Индустрия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сауда</a:t>
            </a:r>
            <a:r>
              <a:rPr lang="ru-RU" dirty="0"/>
              <a:t> </a:t>
            </a:r>
            <a:r>
              <a:rPr lang="ru-RU" dirty="0" err="1"/>
              <a:t>министрлігінің</a:t>
            </a:r>
            <a:r>
              <a:rPr lang="ru-RU" dirty="0"/>
              <a:t> </a:t>
            </a:r>
            <a:r>
              <a:rPr lang="ru-RU" dirty="0" err="1"/>
              <a:t>Инвестициялар</a:t>
            </a:r>
            <a:r>
              <a:rPr lang="ru-RU" dirty="0"/>
              <a:t> </a:t>
            </a:r>
            <a:r>
              <a:rPr lang="ru-RU" dirty="0" err="1"/>
              <a:t>комитеті</a:t>
            </a:r>
            <a:r>
              <a:rPr lang="ru-RU" dirty="0"/>
              <a:t> </a:t>
            </a:r>
            <a:r>
              <a:rPr lang="ru-RU" dirty="0" err="1"/>
              <a:t>арасындағы</a:t>
            </a:r>
            <a:r>
              <a:rPr lang="ru-RU" dirty="0"/>
              <a:t> </a:t>
            </a:r>
            <a:r>
              <a:rPr lang="ru-RU" dirty="0" err="1"/>
              <a:t>шартта</a:t>
            </a:r>
            <a:r>
              <a:rPr lang="ru-RU" dirty="0"/>
              <a:t> </a:t>
            </a:r>
            <a:r>
              <a:rPr lang="ru-RU" dirty="0" err="1"/>
              <a:t>көрсетілген</a:t>
            </a:r>
            <a:r>
              <a:rPr lang="ru-RU" dirty="0"/>
              <a:t> </a:t>
            </a:r>
            <a:r>
              <a:rPr lang="ru-RU" dirty="0" err="1"/>
              <a:t>мерзімге</a:t>
            </a:r>
            <a:r>
              <a:rPr lang="ru-RU" dirty="0"/>
              <a:t> </a:t>
            </a:r>
            <a:r>
              <a:rPr lang="ru-RU" dirty="0" err="1"/>
              <a:t>беріледі</a:t>
            </a:r>
            <a:r>
              <a:rPr lang="ru-RU" dirty="0"/>
              <a:t>, </a:t>
            </a:r>
            <a:r>
              <a:rPr lang="ru-RU" dirty="0" err="1"/>
              <a:t>бірақ</a:t>
            </a:r>
            <a:r>
              <a:rPr lang="ru-RU" dirty="0"/>
              <a:t> 5 </a:t>
            </a:r>
            <a:r>
              <a:rPr lang="ru-RU" dirty="0" err="1"/>
              <a:t>жылдан</a:t>
            </a:r>
            <a:r>
              <a:rPr lang="ru-RU" dirty="0"/>
              <a:t> </a:t>
            </a:r>
            <a:r>
              <a:rPr lang="ru-RU" dirty="0" err="1"/>
              <a:t>аспайтын</a:t>
            </a:r>
            <a:r>
              <a:rPr lang="ru-RU" dirty="0"/>
              <a:t> </a:t>
            </a:r>
            <a:r>
              <a:rPr lang="ru-RU" dirty="0" err="1"/>
              <a:t>түрде</a:t>
            </a:r>
            <a:r>
              <a:rPr lang="ru-RU" dirty="0" smtClean="0"/>
              <a:t>:</a:t>
            </a:r>
          </a:p>
          <a:p>
            <a:r>
              <a:rPr lang="ru-RU" dirty="0" smtClean="0"/>
              <a:t>- </a:t>
            </a:r>
            <a:r>
              <a:rPr lang="ru-RU" dirty="0" err="1"/>
              <a:t>инвестициялық</a:t>
            </a:r>
            <a:r>
              <a:rPr lang="ru-RU" dirty="0"/>
              <a:t> </a:t>
            </a:r>
            <a:r>
              <a:rPr lang="ru-RU" dirty="0" err="1"/>
              <a:t>жоба</a:t>
            </a:r>
            <a:r>
              <a:rPr lang="ru-RU" dirty="0"/>
              <a:t> </a:t>
            </a:r>
            <a:r>
              <a:rPr lang="ru-RU" dirty="0" err="1"/>
              <a:t>аясында</a:t>
            </a:r>
            <a:r>
              <a:rPr lang="ru-RU" dirty="0"/>
              <a:t> </a:t>
            </a:r>
            <a:r>
              <a:rPr lang="ru-RU" dirty="0" err="1"/>
              <a:t>пайдалануға</a:t>
            </a:r>
            <a:r>
              <a:rPr lang="ru-RU" dirty="0"/>
              <a:t> </a:t>
            </a:r>
            <a:r>
              <a:rPr lang="ru-RU" dirty="0" err="1"/>
              <a:t>берілген</a:t>
            </a:r>
            <a:r>
              <a:rPr lang="ru-RU" dirty="0"/>
              <a:t> </a:t>
            </a:r>
            <a:r>
              <a:rPr lang="ru-RU" dirty="0" err="1"/>
              <a:t>негізгі</a:t>
            </a:r>
            <a:r>
              <a:rPr lang="ru-RU" dirty="0"/>
              <a:t> </a:t>
            </a:r>
            <a:r>
              <a:rPr lang="ru-RU" dirty="0" err="1"/>
              <a:t>құралдар</a:t>
            </a:r>
            <a:r>
              <a:rPr lang="ru-RU" dirty="0"/>
              <a:t> </a:t>
            </a:r>
            <a:r>
              <a:rPr lang="ru-RU" dirty="0" err="1"/>
              <a:t>бойынша</a:t>
            </a:r>
            <a:r>
              <a:rPr lang="ru-RU" dirty="0"/>
              <a:t> </a:t>
            </a:r>
            <a:r>
              <a:rPr lang="ru-RU" dirty="0" err="1"/>
              <a:t>мүлік</a:t>
            </a:r>
            <a:r>
              <a:rPr lang="ru-RU" dirty="0"/>
              <a:t> </a:t>
            </a:r>
            <a:r>
              <a:rPr lang="ru-RU" dirty="0" err="1"/>
              <a:t>салығынан</a:t>
            </a:r>
            <a:r>
              <a:rPr lang="ru-RU" dirty="0"/>
              <a:t> </a:t>
            </a:r>
            <a:r>
              <a:rPr lang="ru-RU" dirty="0" err="1"/>
              <a:t>босату</a:t>
            </a:r>
            <a:r>
              <a:rPr lang="ru-RU" dirty="0" smtClean="0"/>
              <a:t>;</a:t>
            </a:r>
          </a:p>
          <a:p>
            <a:r>
              <a:rPr lang="ru-RU" dirty="0" smtClean="0"/>
              <a:t>- </a:t>
            </a:r>
            <a:r>
              <a:rPr lang="ru-RU" dirty="0" err="1"/>
              <a:t>жер</a:t>
            </a:r>
            <a:r>
              <a:rPr lang="ru-RU" dirty="0"/>
              <a:t> </a:t>
            </a:r>
            <a:r>
              <a:rPr lang="ru-RU" dirty="0" err="1"/>
              <a:t>салығынан</a:t>
            </a:r>
            <a:r>
              <a:rPr lang="ru-RU" dirty="0"/>
              <a:t> </a:t>
            </a:r>
            <a:r>
              <a:rPr lang="ru-RU" dirty="0" err="1"/>
              <a:t>босату</a:t>
            </a:r>
            <a:r>
              <a:rPr lang="ru-RU" dirty="0"/>
              <a:t> - </a:t>
            </a:r>
            <a:r>
              <a:rPr lang="ru-RU" dirty="0" err="1"/>
              <a:t>инвестициялық</a:t>
            </a:r>
            <a:r>
              <a:rPr lang="ru-RU" dirty="0"/>
              <a:t> </a:t>
            </a:r>
            <a:r>
              <a:rPr lang="ru-RU" dirty="0" err="1"/>
              <a:t>жобаны</a:t>
            </a:r>
            <a:r>
              <a:rPr lang="ru-RU" dirty="0"/>
              <a:t> </a:t>
            </a:r>
            <a:r>
              <a:rPr lang="ru-RU" dirty="0" err="1"/>
              <a:t>іске</a:t>
            </a:r>
            <a:r>
              <a:rPr lang="ru-RU" dirty="0"/>
              <a:t> </a:t>
            </a:r>
            <a:r>
              <a:rPr lang="ru-RU" dirty="0" err="1"/>
              <a:t>асыру</a:t>
            </a:r>
            <a:r>
              <a:rPr lang="ru-RU" dirty="0"/>
              <a:t> </a:t>
            </a:r>
            <a:r>
              <a:rPr lang="ru-RU" dirty="0" err="1"/>
              <a:t>үшін</a:t>
            </a:r>
            <a:r>
              <a:rPr lang="ru-RU" dirty="0"/>
              <a:t> </a:t>
            </a:r>
            <a:r>
              <a:rPr lang="ru-RU" dirty="0" err="1"/>
              <a:t>алынған</a:t>
            </a:r>
            <a:r>
              <a:rPr lang="ru-RU" dirty="0"/>
              <a:t> </a:t>
            </a:r>
            <a:r>
              <a:rPr lang="ru-RU" dirty="0" err="1"/>
              <a:t>немесе</a:t>
            </a:r>
            <a:r>
              <a:rPr lang="ru-RU" dirty="0"/>
              <a:t> </a:t>
            </a:r>
            <a:r>
              <a:rPr lang="ru-RU" dirty="0" err="1"/>
              <a:t>пайдаланылған</a:t>
            </a:r>
            <a:r>
              <a:rPr lang="ru-RU" dirty="0"/>
              <a:t> </a:t>
            </a:r>
            <a:r>
              <a:rPr lang="ru-RU" dirty="0" err="1"/>
              <a:t>жер</a:t>
            </a:r>
            <a:r>
              <a:rPr lang="ru-RU" dirty="0"/>
              <a:t> </a:t>
            </a:r>
            <a:r>
              <a:rPr lang="ru-RU" dirty="0" err="1"/>
              <a:t>учаскелері</a:t>
            </a:r>
            <a:r>
              <a:rPr lang="ru-RU" dirty="0"/>
              <a:t> </a:t>
            </a:r>
            <a:r>
              <a:rPr lang="ru-RU" dirty="0" err="1"/>
              <a:t>үшін</a:t>
            </a:r>
            <a:r>
              <a:rPr lang="ru-RU" dirty="0" smtClean="0"/>
              <a:t>;</a:t>
            </a:r>
          </a:p>
          <a:p>
            <a:r>
              <a:rPr lang="ru-RU" dirty="0" smtClean="0"/>
              <a:t>- </a:t>
            </a:r>
            <a:r>
              <a:rPr lang="ru-RU" dirty="0" err="1"/>
              <a:t>инвестициялық</a:t>
            </a:r>
            <a:r>
              <a:rPr lang="ru-RU" dirty="0"/>
              <a:t> </a:t>
            </a:r>
            <a:r>
              <a:rPr lang="ru-RU" dirty="0" err="1"/>
              <a:t>жоба</a:t>
            </a:r>
            <a:r>
              <a:rPr lang="ru-RU" dirty="0"/>
              <a:t> </a:t>
            </a:r>
            <a:r>
              <a:rPr lang="ru-RU" dirty="0" err="1"/>
              <a:t>аясында</a:t>
            </a:r>
            <a:r>
              <a:rPr lang="ru-RU" dirty="0"/>
              <a:t> </a:t>
            </a:r>
            <a:r>
              <a:rPr lang="ru-RU" dirty="0" err="1"/>
              <a:t>пайдалануға</a:t>
            </a:r>
            <a:r>
              <a:rPr lang="ru-RU" dirty="0"/>
              <a:t> </a:t>
            </a:r>
            <a:r>
              <a:rPr lang="ru-RU" dirty="0" err="1"/>
              <a:t>берілген</a:t>
            </a:r>
            <a:r>
              <a:rPr lang="ru-RU" dirty="0"/>
              <a:t> </a:t>
            </a:r>
            <a:r>
              <a:rPr lang="ru-RU" dirty="0" err="1"/>
              <a:t>негізгі</a:t>
            </a:r>
            <a:r>
              <a:rPr lang="ru-RU" dirty="0"/>
              <a:t> </a:t>
            </a:r>
            <a:r>
              <a:rPr lang="ru-RU" dirty="0" err="1"/>
              <a:t>құралдардың</a:t>
            </a:r>
            <a:r>
              <a:rPr lang="ru-RU" dirty="0"/>
              <a:t> </a:t>
            </a:r>
            <a:r>
              <a:rPr lang="ru-RU" dirty="0" err="1"/>
              <a:t>құнын</a:t>
            </a:r>
            <a:r>
              <a:rPr lang="ru-RU" dirty="0"/>
              <a:t> </a:t>
            </a:r>
            <a:r>
              <a:rPr lang="ru-RU" dirty="0" err="1"/>
              <a:t>артықшылық</a:t>
            </a:r>
            <a:r>
              <a:rPr lang="ru-RU" dirty="0"/>
              <a:t> </a:t>
            </a:r>
            <a:r>
              <a:rPr lang="ru-RU" dirty="0" err="1"/>
              <a:t>мерзімі</a:t>
            </a:r>
            <a:r>
              <a:rPr lang="ru-RU" dirty="0"/>
              <a:t> </a:t>
            </a:r>
            <a:r>
              <a:rPr lang="ru-RU" dirty="0" err="1"/>
              <a:t>ішінде</a:t>
            </a:r>
            <a:r>
              <a:rPr lang="ru-RU" dirty="0"/>
              <a:t> </a:t>
            </a:r>
            <a:r>
              <a:rPr lang="ru-RU" dirty="0" err="1"/>
              <a:t>тең</a:t>
            </a:r>
            <a:r>
              <a:rPr lang="ru-RU" dirty="0"/>
              <a:t> </a:t>
            </a:r>
            <a:r>
              <a:rPr lang="ru-RU" dirty="0" err="1"/>
              <a:t>үлестерге</a:t>
            </a:r>
            <a:r>
              <a:rPr lang="ru-RU" dirty="0"/>
              <a:t> </a:t>
            </a:r>
            <a:r>
              <a:rPr lang="ru-RU" dirty="0" err="1"/>
              <a:t>шегерімге</a:t>
            </a:r>
            <a:r>
              <a:rPr lang="ru-RU" dirty="0"/>
              <a:t> </a:t>
            </a:r>
            <a:r>
              <a:rPr lang="ru-RU" dirty="0" err="1"/>
              <a:t>жатқызу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12855460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271864"/>
          </a:xfrm>
        </p:spPr>
        <p:txBody>
          <a:bodyPr>
            <a:normAutofit/>
          </a:bodyPr>
          <a:lstStyle/>
          <a:p>
            <a:r>
              <a:rPr lang="ru-RU" dirty="0" err="1"/>
              <a:t>Қосылған</a:t>
            </a:r>
            <a:r>
              <a:rPr lang="ru-RU" dirty="0"/>
              <a:t> </a:t>
            </a:r>
            <a:r>
              <a:rPr lang="ru-RU" dirty="0" err="1"/>
              <a:t>құн</a:t>
            </a:r>
            <a:r>
              <a:rPr lang="ru-RU" dirty="0"/>
              <a:t> </a:t>
            </a:r>
            <a:r>
              <a:rPr lang="ru-RU" dirty="0" err="1"/>
              <a:t>салығы</a:t>
            </a:r>
            <a:r>
              <a:rPr lang="ru-RU" dirty="0"/>
              <a:t> (ҚҚС</a:t>
            </a:r>
            <a:r>
              <a:rPr lang="ru-RU" dirty="0" smtClean="0"/>
              <a:t>)</a:t>
            </a:r>
          </a:p>
          <a:p>
            <a:r>
              <a:rPr lang="ru-RU" dirty="0" err="1" smtClean="0"/>
              <a:t>Салық</a:t>
            </a:r>
            <a:r>
              <a:rPr lang="ru-RU" dirty="0" smtClean="0"/>
              <a:t> </a:t>
            </a:r>
            <a:r>
              <a:rPr lang="ru-RU" dirty="0" err="1"/>
              <a:t>салынатын</a:t>
            </a:r>
            <a:r>
              <a:rPr lang="ru-RU" dirty="0"/>
              <a:t> ҚҚС </a:t>
            </a:r>
            <a:r>
              <a:rPr lang="ru-RU" dirty="0" err="1"/>
              <a:t>бойынша</a:t>
            </a:r>
            <a:r>
              <a:rPr lang="ru-RU" dirty="0"/>
              <a:t> </a:t>
            </a:r>
            <a:r>
              <a:rPr lang="ru-RU" dirty="0" err="1"/>
              <a:t>айналым</a:t>
            </a:r>
            <a:r>
              <a:rPr lang="ru-RU" dirty="0"/>
              <a:t> - </a:t>
            </a:r>
            <a:r>
              <a:rPr lang="ru-RU" dirty="0" err="1"/>
              <a:t>бұл</a:t>
            </a:r>
            <a:r>
              <a:rPr lang="ru-RU" dirty="0"/>
              <a:t> </a:t>
            </a:r>
            <a:r>
              <a:rPr lang="ru-RU" dirty="0" err="1"/>
              <a:t>Салық</a:t>
            </a:r>
            <a:r>
              <a:rPr lang="ru-RU" dirty="0"/>
              <a:t> </a:t>
            </a:r>
            <a:r>
              <a:rPr lang="ru-RU" dirty="0" err="1"/>
              <a:t>кодексіне</a:t>
            </a:r>
            <a:r>
              <a:rPr lang="ru-RU" dirty="0"/>
              <a:t> </a:t>
            </a:r>
            <a:r>
              <a:rPr lang="ru-RU" dirty="0" err="1"/>
              <a:t>сәйкес</a:t>
            </a:r>
            <a:r>
              <a:rPr lang="ru-RU" dirty="0"/>
              <a:t> ҚҚС </a:t>
            </a:r>
            <a:r>
              <a:rPr lang="ru-RU" dirty="0" err="1"/>
              <a:t>төлеуден</a:t>
            </a:r>
            <a:r>
              <a:rPr lang="ru-RU" dirty="0"/>
              <a:t> </a:t>
            </a:r>
            <a:r>
              <a:rPr lang="ru-RU" dirty="0" err="1"/>
              <a:t>босатылғандарды</a:t>
            </a:r>
            <a:r>
              <a:rPr lang="ru-RU" dirty="0"/>
              <a:t> </a:t>
            </a:r>
            <a:r>
              <a:rPr lang="ru-RU" dirty="0" err="1"/>
              <a:t>қоспағанда</a:t>
            </a:r>
            <a:r>
              <a:rPr lang="ru-RU" dirty="0"/>
              <a:t>, ҚҚС </a:t>
            </a:r>
            <a:r>
              <a:rPr lang="ru-RU" dirty="0" err="1"/>
              <a:t>төлеуші</a:t>
            </a:r>
            <a:r>
              <a:rPr lang="ru-RU" dirty="0"/>
              <a:t> ​​</a:t>
            </a:r>
            <a:r>
              <a:rPr lang="ru-RU" dirty="0" err="1"/>
              <a:t>жасаған</a:t>
            </a:r>
            <a:r>
              <a:rPr lang="ru-RU" dirty="0"/>
              <a:t> </a:t>
            </a:r>
            <a:r>
              <a:rPr lang="ru-RU" dirty="0" err="1"/>
              <a:t>тауарларды</a:t>
            </a:r>
            <a:r>
              <a:rPr lang="ru-RU" dirty="0"/>
              <a:t> (</a:t>
            </a:r>
            <a:r>
              <a:rPr lang="ru-RU" dirty="0" err="1"/>
              <a:t>жұмыстарды</a:t>
            </a:r>
            <a:r>
              <a:rPr lang="ru-RU" dirty="0"/>
              <a:t>, </a:t>
            </a:r>
            <a:r>
              <a:rPr lang="ru-RU" dirty="0" err="1"/>
              <a:t>қызметтерді</a:t>
            </a:r>
            <a:r>
              <a:rPr lang="ru-RU" dirty="0"/>
              <a:t>) </a:t>
            </a:r>
            <a:r>
              <a:rPr lang="ru-RU" dirty="0" err="1"/>
              <a:t>өткізу</a:t>
            </a:r>
            <a:r>
              <a:rPr lang="ru-RU" dirty="0"/>
              <a:t> </a:t>
            </a:r>
            <a:r>
              <a:rPr lang="ru-RU" dirty="0" err="1"/>
              <a:t>бойынша</a:t>
            </a:r>
            <a:r>
              <a:rPr lang="ru-RU" dirty="0"/>
              <a:t> </a:t>
            </a:r>
            <a:r>
              <a:rPr lang="ru-RU" dirty="0" err="1"/>
              <a:t>айналым</a:t>
            </a:r>
            <a:r>
              <a:rPr lang="ru-RU" dirty="0"/>
              <a:t>,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өткізу</a:t>
            </a:r>
            <a:r>
              <a:rPr lang="ru-RU" dirty="0"/>
              <a:t> </a:t>
            </a:r>
            <a:r>
              <a:rPr lang="ru-RU" dirty="0" err="1"/>
              <a:t>орны</a:t>
            </a:r>
            <a:r>
              <a:rPr lang="ru-RU" dirty="0"/>
              <a:t> </a:t>
            </a:r>
            <a:r>
              <a:rPr lang="ru-RU" dirty="0" err="1"/>
              <a:t>Қазақстан</a:t>
            </a:r>
            <a:r>
              <a:rPr lang="ru-RU" dirty="0"/>
              <a:t> </a:t>
            </a:r>
            <a:r>
              <a:rPr lang="ru-RU" dirty="0" err="1"/>
              <a:t>емес</a:t>
            </a:r>
            <a:r>
              <a:rPr lang="ru-RU" dirty="0"/>
              <a:t>. </a:t>
            </a:r>
            <a:endParaRPr lang="ru-RU" dirty="0" smtClean="0"/>
          </a:p>
          <a:p>
            <a:r>
              <a:rPr lang="ru-RU" dirty="0" err="1" smtClean="0"/>
              <a:t>Сонымен</a:t>
            </a:r>
            <a:r>
              <a:rPr lang="ru-RU" dirty="0" smtClean="0"/>
              <a:t> </a:t>
            </a:r>
            <a:r>
              <a:rPr lang="ru-RU" dirty="0" err="1"/>
              <a:t>қатар</a:t>
            </a:r>
            <a:r>
              <a:rPr lang="ru-RU" dirty="0"/>
              <a:t>, </a:t>
            </a:r>
            <a:r>
              <a:rPr lang="ru-RU" dirty="0" err="1"/>
              <a:t>салық</a:t>
            </a:r>
            <a:r>
              <a:rPr lang="ru-RU" dirty="0"/>
              <a:t> </a:t>
            </a:r>
            <a:r>
              <a:rPr lang="ru-RU" dirty="0" err="1"/>
              <a:t>салынатын</a:t>
            </a:r>
            <a:r>
              <a:rPr lang="ru-RU" dirty="0"/>
              <a:t> </a:t>
            </a:r>
            <a:r>
              <a:rPr lang="ru-RU" dirty="0" err="1"/>
              <a:t>айналым</a:t>
            </a:r>
            <a:r>
              <a:rPr lang="ru-RU" dirty="0"/>
              <a:t> - </a:t>
            </a:r>
            <a:r>
              <a:rPr lang="ru-RU" dirty="0" err="1"/>
              <a:t>бұл</a:t>
            </a:r>
            <a:r>
              <a:rPr lang="ru-RU" dirty="0"/>
              <a:t> </a:t>
            </a:r>
            <a:r>
              <a:rPr lang="ru-RU" dirty="0" err="1"/>
              <a:t>Қазақстан</a:t>
            </a:r>
            <a:r>
              <a:rPr lang="ru-RU" dirty="0"/>
              <a:t> </a:t>
            </a:r>
            <a:r>
              <a:rPr lang="ru-RU" dirty="0" err="1"/>
              <a:t>аумағына</a:t>
            </a:r>
            <a:r>
              <a:rPr lang="ru-RU" dirty="0"/>
              <a:t> </a:t>
            </a:r>
            <a:r>
              <a:rPr lang="ru-RU" dirty="0" err="1"/>
              <a:t>әкелінетін</a:t>
            </a:r>
            <a:r>
              <a:rPr lang="ru-RU" dirty="0"/>
              <a:t> </a:t>
            </a:r>
            <a:r>
              <a:rPr lang="ru-RU" dirty="0" err="1"/>
              <a:t>немесе</a:t>
            </a:r>
            <a:r>
              <a:rPr lang="ru-RU" dirty="0"/>
              <a:t> </a:t>
            </a:r>
            <a:r>
              <a:rPr lang="ru-RU" dirty="0" err="1"/>
              <a:t>әкелінетін</a:t>
            </a:r>
            <a:r>
              <a:rPr lang="ru-RU" dirty="0"/>
              <a:t> </a:t>
            </a:r>
            <a:r>
              <a:rPr lang="ru-RU" dirty="0" err="1"/>
              <a:t>тауарлардың</a:t>
            </a:r>
            <a:r>
              <a:rPr lang="ru-RU" dirty="0"/>
              <a:t> импорты (ҚҚС -дан </a:t>
            </a:r>
            <a:r>
              <a:rPr lang="ru-RU" dirty="0" err="1"/>
              <a:t>босатылғандарды</a:t>
            </a:r>
            <a:r>
              <a:rPr lang="ru-RU" dirty="0"/>
              <a:t> </a:t>
            </a:r>
            <a:r>
              <a:rPr lang="ru-RU" dirty="0" err="1"/>
              <a:t>қоспағанда</a:t>
            </a:r>
            <a:r>
              <a:rPr lang="ru-RU" dirty="0"/>
              <a:t>). </a:t>
            </a:r>
            <a:r>
              <a:rPr lang="ru-RU" dirty="0" smtClean="0"/>
              <a:t>ҚҚС </a:t>
            </a:r>
            <a:r>
              <a:rPr lang="ru-RU" dirty="0" err="1"/>
              <a:t>ставкасы</a:t>
            </a:r>
            <a:r>
              <a:rPr lang="ru-RU" dirty="0"/>
              <a:t> </a:t>
            </a:r>
            <a:r>
              <a:rPr lang="ru-RU" dirty="0" smtClean="0"/>
              <a:t>12%құрайды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1632222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kk-KZ" sz="2400" b="1" dirty="0" smtClean="0"/>
              <a:t>1. Лизинг және лизингтік ұйымдар туралы түсінік</a:t>
            </a:r>
          </a:p>
          <a:p>
            <a:r>
              <a:rPr lang="kk-KZ" sz="2400" b="1" dirty="0" smtClean="0"/>
              <a:t>2. Лизингтік ұйымдарда салық салу</a:t>
            </a:r>
            <a:endParaRPr lang="ru-RU" sz="2400" b="1" dirty="0"/>
          </a:p>
        </p:txBody>
      </p:sp>
    </p:spTree>
    <p:extLst>
      <p:ext uri="{BB962C8B-B14F-4D97-AF65-F5344CB8AC3E}">
        <p14:creationId xmlns:p14="http://schemas.microsoft.com/office/powerpoint/2010/main" val="107370241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2" y="836712"/>
            <a:ext cx="8229600" cy="4965184"/>
          </a:xfrm>
        </p:spPr>
        <p:txBody>
          <a:bodyPr>
            <a:normAutofit fontScale="40000" lnSpcReduction="20000"/>
          </a:bodyPr>
          <a:lstStyle/>
          <a:p>
            <a:pPr algn="just" fontAlgn="base"/>
            <a:r>
              <a:rPr lang="ru-RU" sz="4200" dirty="0" err="1"/>
              <a:t>Салық</a:t>
            </a:r>
            <a:r>
              <a:rPr lang="ru-RU" sz="4200" dirty="0"/>
              <a:t> </a:t>
            </a:r>
            <a:r>
              <a:rPr lang="ru-RU" sz="4200" dirty="0" err="1"/>
              <a:t>кодексінің</a:t>
            </a:r>
            <a:r>
              <a:rPr lang="ru-RU" sz="4200" dirty="0"/>
              <a:t> </a:t>
            </a:r>
            <a:r>
              <a:rPr lang="ru-RU" sz="4200" u="sng" dirty="0">
                <a:hlinkClick r:id="rId2" tooltip="Салық және бюджетке төленетін басқа да міндетті төлемдер туралы Қазақстан Республикасының Кодексі (Салық кодексі) (2001 жылғы 12 маусым № 209-II) (2009.01.01 берілген өзгерістер мен толықтыруларымен) (күші жойылды)"/>
              </a:rPr>
              <a:t>216-бабы 2-1-тармағының 1-тармақшасына</a:t>
            </a:r>
            <a:r>
              <a:rPr lang="ru-RU" sz="4200" dirty="0"/>
              <a:t> </a:t>
            </a:r>
            <a:r>
              <a:rPr lang="ru-RU" sz="4200" dirty="0" err="1"/>
              <a:t>сәйкес</a:t>
            </a:r>
            <a:r>
              <a:rPr lang="ru-RU" sz="4200" dirty="0"/>
              <a:t>, </a:t>
            </a:r>
            <a:r>
              <a:rPr lang="ru-RU" sz="4200" dirty="0" err="1"/>
              <a:t>қайтарымды</a:t>
            </a:r>
            <a:r>
              <a:rPr lang="ru-RU" sz="4200" dirty="0"/>
              <a:t> лизинг </a:t>
            </a:r>
            <a:r>
              <a:rPr lang="ru-RU" sz="4200" dirty="0" err="1"/>
              <a:t>шарты</a:t>
            </a:r>
            <a:r>
              <a:rPr lang="ru-RU" sz="4200" dirty="0"/>
              <a:t> </a:t>
            </a:r>
            <a:r>
              <a:rPr lang="ru-RU" sz="4200" dirty="0" err="1"/>
              <a:t>бойынша</a:t>
            </a:r>
            <a:r>
              <a:rPr lang="ru-RU" sz="4200" dirty="0"/>
              <a:t> </a:t>
            </a:r>
            <a:r>
              <a:rPr lang="ru-RU" sz="4200" dirty="0" err="1"/>
              <a:t>беруді</a:t>
            </a:r>
            <a:r>
              <a:rPr lang="ru-RU" sz="4200" dirty="0"/>
              <a:t> </a:t>
            </a:r>
            <a:r>
              <a:rPr lang="ru-RU" sz="4200" dirty="0" err="1"/>
              <a:t>қоспағанда</a:t>
            </a:r>
            <a:r>
              <a:rPr lang="ru-RU" sz="4200" dirty="0"/>
              <a:t>, лизинг </a:t>
            </a:r>
            <a:r>
              <a:rPr lang="ru-RU" sz="4200" dirty="0" err="1"/>
              <a:t>алушының</a:t>
            </a:r>
            <a:r>
              <a:rPr lang="ru-RU" sz="4200" dirty="0"/>
              <a:t> </a:t>
            </a:r>
            <a:r>
              <a:rPr lang="ru-RU" sz="4200" dirty="0" err="1"/>
              <a:t>негізгі</a:t>
            </a:r>
            <a:r>
              <a:rPr lang="ru-RU" sz="4200" dirty="0"/>
              <a:t> </a:t>
            </a:r>
            <a:r>
              <a:rPr lang="ru-RU" sz="4200" dirty="0" err="1"/>
              <a:t>қаражат</a:t>
            </a:r>
            <a:r>
              <a:rPr lang="ru-RU" sz="4200" dirty="0"/>
              <a:t> </a:t>
            </a:r>
            <a:r>
              <a:rPr lang="ru-RU" sz="4200" dirty="0" err="1"/>
              <a:t>ретінде</a:t>
            </a:r>
            <a:r>
              <a:rPr lang="ru-RU" sz="4200" dirty="0"/>
              <a:t> </a:t>
            </a:r>
            <a:r>
              <a:rPr lang="ru-RU" sz="4200" dirty="0" err="1"/>
              <a:t>алуына</a:t>
            </a:r>
            <a:r>
              <a:rPr lang="ru-RU" sz="4200" dirty="0"/>
              <a:t> </a:t>
            </a:r>
            <a:r>
              <a:rPr lang="ru-RU" sz="4200" dirty="0" err="1"/>
              <a:t>жататын</a:t>
            </a:r>
            <a:r>
              <a:rPr lang="ru-RU" sz="4200" dirty="0"/>
              <a:t> </a:t>
            </a:r>
            <a:r>
              <a:rPr lang="ru-RU" sz="4200" dirty="0" err="1"/>
              <a:t>мүлікті</a:t>
            </a:r>
            <a:r>
              <a:rPr lang="ru-RU" sz="4200" dirty="0"/>
              <a:t> </a:t>
            </a:r>
            <a:r>
              <a:rPr lang="ru-RU" sz="4200" dirty="0" err="1"/>
              <a:t>қаржы</a:t>
            </a:r>
            <a:r>
              <a:rPr lang="ru-RU" sz="4200" dirty="0"/>
              <a:t> </a:t>
            </a:r>
            <a:r>
              <a:rPr lang="ru-RU" sz="4200" dirty="0" err="1"/>
              <a:t>лизингіне</a:t>
            </a:r>
            <a:r>
              <a:rPr lang="ru-RU" sz="4200" dirty="0"/>
              <a:t> </a:t>
            </a:r>
            <a:r>
              <a:rPr lang="ru-RU" sz="4200" dirty="0" err="1"/>
              <a:t>берген</a:t>
            </a:r>
            <a:r>
              <a:rPr lang="ru-RU" sz="4200" dirty="0"/>
              <a:t> </a:t>
            </a:r>
            <a:r>
              <a:rPr lang="ru-RU" sz="4200" dirty="0" err="1"/>
              <a:t>кезде</a:t>
            </a:r>
            <a:r>
              <a:rPr lang="ru-RU" sz="4200" dirty="0"/>
              <a:t>, осы </a:t>
            </a:r>
            <a:r>
              <a:rPr lang="ru-RU" sz="4200" dirty="0" err="1"/>
              <a:t>тармақтың</a:t>
            </a:r>
            <a:r>
              <a:rPr lang="ru-RU" sz="4200" dirty="0"/>
              <a:t> 2 </a:t>
            </a:r>
            <a:r>
              <a:rPr lang="ru-RU" sz="4200" dirty="0" err="1"/>
              <a:t>және</a:t>
            </a:r>
            <a:r>
              <a:rPr lang="ru-RU" sz="4200" dirty="0"/>
              <a:t> 3-тармақшаларында </a:t>
            </a:r>
            <a:r>
              <a:rPr lang="ru-RU" sz="4200" dirty="0" err="1"/>
              <a:t>аталған</a:t>
            </a:r>
            <a:r>
              <a:rPr lang="ru-RU" sz="4200" dirty="0"/>
              <a:t> </a:t>
            </a:r>
            <a:r>
              <a:rPr lang="ru-RU" sz="4200" dirty="0" err="1"/>
              <a:t>жағдайларды</a:t>
            </a:r>
            <a:r>
              <a:rPr lang="ru-RU" sz="4200" dirty="0"/>
              <a:t> </a:t>
            </a:r>
            <a:r>
              <a:rPr lang="ru-RU" sz="4200" dirty="0" err="1"/>
              <a:t>қоспағанда</a:t>
            </a:r>
            <a:r>
              <a:rPr lang="ru-RU" sz="4200" dirty="0"/>
              <a:t>, </a:t>
            </a:r>
            <a:r>
              <a:rPr lang="ru-RU" sz="4200" dirty="0" err="1"/>
              <a:t>қаржы</a:t>
            </a:r>
            <a:r>
              <a:rPr lang="ru-RU" sz="4200" dirty="0"/>
              <a:t> </a:t>
            </a:r>
            <a:r>
              <a:rPr lang="ru-RU" sz="4200" dirty="0" err="1"/>
              <a:t>лизингінің</a:t>
            </a:r>
            <a:r>
              <a:rPr lang="ru-RU" sz="4200" dirty="0"/>
              <a:t> </a:t>
            </a:r>
            <a:r>
              <a:rPr lang="ru-RU" sz="4200" dirty="0" err="1"/>
              <a:t>шартында</a:t>
            </a:r>
            <a:r>
              <a:rPr lang="ru-RU" sz="4200" dirty="0"/>
              <a:t> </a:t>
            </a:r>
            <a:r>
              <a:rPr lang="ru-RU" sz="4200" dirty="0" err="1"/>
              <a:t>белгіленген</a:t>
            </a:r>
            <a:r>
              <a:rPr lang="ru-RU" sz="4200" dirty="0"/>
              <a:t> </a:t>
            </a:r>
            <a:r>
              <a:rPr lang="ru-RU" sz="4200" dirty="0" err="1"/>
              <a:t>мерзімдік</a:t>
            </a:r>
            <a:r>
              <a:rPr lang="ru-RU" sz="4200" dirty="0"/>
              <a:t> </a:t>
            </a:r>
            <a:r>
              <a:rPr lang="ru-RU" sz="4200" dirty="0" err="1"/>
              <a:t>лизингтіктөлемді</a:t>
            </a:r>
            <a:r>
              <a:rPr lang="ru-RU" sz="4200" dirty="0"/>
              <a:t> </a:t>
            </a:r>
            <a:r>
              <a:rPr lang="ru-RU" sz="4200" dirty="0" err="1"/>
              <a:t>алу</a:t>
            </a:r>
            <a:r>
              <a:rPr lang="ru-RU" sz="4200" dirty="0"/>
              <a:t> </a:t>
            </a:r>
            <a:r>
              <a:rPr lang="ru-RU" sz="4200" dirty="0" err="1"/>
              <a:t>мерзімінің</a:t>
            </a:r>
            <a:r>
              <a:rPr lang="ru-RU" sz="4200" dirty="0"/>
              <a:t> </a:t>
            </a:r>
            <a:r>
              <a:rPr lang="ru-RU" sz="4200" dirty="0" err="1"/>
              <a:t>басталу</a:t>
            </a:r>
            <a:r>
              <a:rPr lang="ru-RU" sz="4200" dirty="0"/>
              <a:t> </a:t>
            </a:r>
            <a:r>
              <a:rPr lang="ru-RU" sz="4200" dirty="0" err="1"/>
              <a:t>күні</a:t>
            </a:r>
            <a:r>
              <a:rPr lang="ru-RU" sz="4200" dirty="0"/>
              <a:t> </a:t>
            </a:r>
            <a:r>
              <a:rPr lang="ru-RU" sz="4200" dirty="0" err="1"/>
              <a:t>болып</a:t>
            </a:r>
            <a:r>
              <a:rPr lang="ru-RU" sz="4200" dirty="0"/>
              <a:t> </a:t>
            </a:r>
            <a:r>
              <a:rPr lang="ru-RU" sz="4200" dirty="0" err="1"/>
              <a:t>табылады</a:t>
            </a:r>
            <a:r>
              <a:rPr lang="ru-RU" sz="4200" dirty="0"/>
              <a:t>. </a:t>
            </a:r>
            <a:r>
              <a:rPr lang="ru-RU" sz="4200" dirty="0" err="1"/>
              <a:t>Салық</a:t>
            </a:r>
            <a:r>
              <a:rPr lang="ru-RU" sz="4200" dirty="0"/>
              <a:t> </a:t>
            </a:r>
            <a:r>
              <a:rPr lang="ru-RU" sz="4200" dirty="0" err="1"/>
              <a:t>кодексінің</a:t>
            </a:r>
            <a:r>
              <a:rPr lang="ru-RU" sz="4200" dirty="0"/>
              <a:t> </a:t>
            </a:r>
            <a:r>
              <a:rPr lang="ru-RU" sz="4200" u="sng" dirty="0">
                <a:hlinkClick r:id="rId3"/>
              </a:rPr>
              <a:t>217-бабы 8-тармағының 1-тармақшасына</a:t>
            </a:r>
            <a:r>
              <a:rPr lang="ru-RU" sz="4200" dirty="0"/>
              <a:t> </a:t>
            </a:r>
            <a:r>
              <a:rPr lang="ru-RU" sz="4200" dirty="0" err="1"/>
              <a:t>сәйкес</a:t>
            </a:r>
            <a:r>
              <a:rPr lang="ru-RU" sz="4200" dirty="0"/>
              <a:t>, лизинг </a:t>
            </a:r>
            <a:r>
              <a:rPr lang="ru-RU" sz="4200" dirty="0" err="1"/>
              <a:t>алушының</a:t>
            </a:r>
            <a:r>
              <a:rPr lang="ru-RU" sz="4200" dirty="0"/>
              <a:t> </a:t>
            </a:r>
            <a:r>
              <a:rPr lang="ru-RU" sz="4200" dirty="0" err="1"/>
              <a:t>негізгі</a:t>
            </a:r>
            <a:r>
              <a:rPr lang="ru-RU" sz="4200" dirty="0"/>
              <a:t> </a:t>
            </a:r>
            <a:r>
              <a:rPr lang="ru-RU" sz="4200" dirty="0" err="1"/>
              <a:t>қаражат</a:t>
            </a:r>
            <a:r>
              <a:rPr lang="ru-RU" sz="4200" dirty="0"/>
              <a:t> </a:t>
            </a:r>
            <a:r>
              <a:rPr lang="ru-RU" sz="4200" dirty="0" err="1"/>
              <a:t>ретінде</a:t>
            </a:r>
            <a:r>
              <a:rPr lang="ru-RU" sz="4200" dirty="0"/>
              <a:t> </a:t>
            </a:r>
            <a:r>
              <a:rPr lang="ru-RU" sz="4200" dirty="0" err="1"/>
              <a:t>алуына</a:t>
            </a:r>
            <a:r>
              <a:rPr lang="ru-RU" sz="4200" dirty="0"/>
              <a:t> </a:t>
            </a:r>
            <a:r>
              <a:rPr lang="ru-RU" sz="4200" dirty="0" err="1"/>
              <a:t>жататын</a:t>
            </a:r>
            <a:r>
              <a:rPr lang="ru-RU" sz="4200" dirty="0"/>
              <a:t> </a:t>
            </a:r>
            <a:r>
              <a:rPr lang="ru-RU" sz="4200" dirty="0" err="1"/>
              <a:t>мүлікті</a:t>
            </a:r>
            <a:r>
              <a:rPr lang="ru-RU" sz="4200" dirty="0"/>
              <a:t> </a:t>
            </a:r>
            <a:r>
              <a:rPr lang="ru-RU" sz="4200" dirty="0" err="1"/>
              <a:t>қайтарымды</a:t>
            </a:r>
            <a:r>
              <a:rPr lang="ru-RU" sz="4200" dirty="0"/>
              <a:t> лизинг </a:t>
            </a:r>
            <a:r>
              <a:rPr lang="ru-RU" sz="4200" dirty="0" err="1"/>
              <a:t>шарты</a:t>
            </a:r>
            <a:r>
              <a:rPr lang="ru-RU" sz="4200" dirty="0"/>
              <a:t> </a:t>
            </a:r>
            <a:r>
              <a:rPr lang="ru-RU" sz="4200" dirty="0" err="1"/>
              <a:t>бойынша</a:t>
            </a:r>
            <a:r>
              <a:rPr lang="ru-RU" sz="4200" dirty="0"/>
              <a:t> </a:t>
            </a:r>
            <a:r>
              <a:rPr lang="ru-RU" sz="4200" dirty="0" err="1"/>
              <a:t>беруді</a:t>
            </a:r>
            <a:r>
              <a:rPr lang="ru-RU" sz="4200" dirty="0"/>
              <a:t> </a:t>
            </a:r>
            <a:r>
              <a:rPr lang="ru-RU" sz="4200" dirty="0" err="1"/>
              <a:t>қоспағанда</a:t>
            </a:r>
            <a:r>
              <a:rPr lang="ru-RU" sz="4200" dirty="0"/>
              <a:t>, </a:t>
            </a:r>
            <a:r>
              <a:rPr lang="ru-RU" sz="4200" dirty="0" err="1"/>
              <a:t>қаржы</a:t>
            </a:r>
            <a:r>
              <a:rPr lang="ru-RU" sz="4200" dirty="0"/>
              <a:t> </a:t>
            </a:r>
            <a:r>
              <a:rPr lang="ru-RU" sz="4200" dirty="0" err="1"/>
              <a:t>лизингіне</a:t>
            </a:r>
            <a:r>
              <a:rPr lang="ru-RU" sz="4200" dirty="0"/>
              <a:t> беру </a:t>
            </a:r>
            <a:r>
              <a:rPr lang="ru-RU" sz="4200" dirty="0" err="1"/>
              <a:t>кезінде</a:t>
            </a:r>
            <a:r>
              <a:rPr lang="ru-RU" sz="4200" dirty="0"/>
              <a:t> </a:t>
            </a:r>
            <a:r>
              <a:rPr lang="ru-RU" sz="4200" dirty="0" err="1"/>
              <a:t>салық</a:t>
            </a:r>
            <a:r>
              <a:rPr lang="ru-RU" sz="4200" dirty="0"/>
              <a:t> </a:t>
            </a:r>
            <a:r>
              <a:rPr lang="ru-RU" sz="4200" dirty="0" err="1"/>
              <a:t>салынатын</a:t>
            </a:r>
            <a:r>
              <a:rPr lang="ru-RU" sz="4200" dirty="0"/>
              <a:t> </a:t>
            </a:r>
            <a:r>
              <a:rPr lang="ru-RU" sz="4200" dirty="0" err="1"/>
              <a:t>айналым</a:t>
            </a:r>
            <a:r>
              <a:rPr lang="ru-RU" sz="4200" dirty="0"/>
              <a:t> </a:t>
            </a:r>
            <a:r>
              <a:rPr lang="ru-RU" sz="4200" dirty="0" err="1"/>
              <a:t>мөлшері</a:t>
            </a:r>
            <a:r>
              <a:rPr lang="ru-RU" sz="4200" dirty="0"/>
              <a:t> </a:t>
            </a:r>
            <a:r>
              <a:rPr lang="ru-RU" sz="4200" dirty="0" err="1"/>
              <a:t>қаржы</a:t>
            </a:r>
            <a:r>
              <a:rPr lang="ru-RU" sz="4200" dirty="0"/>
              <a:t> </a:t>
            </a:r>
            <a:r>
              <a:rPr lang="ru-RU" sz="4200" dirty="0" err="1"/>
              <a:t>лизингінің</a:t>
            </a:r>
            <a:r>
              <a:rPr lang="ru-RU" sz="4200" dirty="0"/>
              <a:t> </a:t>
            </a:r>
            <a:r>
              <a:rPr lang="ru-RU" sz="4200" dirty="0" err="1"/>
              <a:t>шартына</a:t>
            </a:r>
            <a:r>
              <a:rPr lang="ru-RU" sz="4200" dirty="0"/>
              <a:t> </a:t>
            </a:r>
            <a:r>
              <a:rPr lang="ru-RU" sz="4200" dirty="0" err="1"/>
              <a:t>сәйкес</a:t>
            </a:r>
            <a:r>
              <a:rPr lang="ru-RU" sz="4200" dirty="0"/>
              <a:t> </a:t>
            </a:r>
            <a:r>
              <a:rPr lang="ru-RU" sz="4200" dirty="0" err="1"/>
              <a:t>белгіленген</a:t>
            </a:r>
            <a:r>
              <a:rPr lang="ru-RU" sz="4200" dirty="0"/>
              <a:t> </a:t>
            </a:r>
            <a:r>
              <a:rPr lang="ru-RU" sz="4200" dirty="0" err="1"/>
              <a:t>лизингтік</a:t>
            </a:r>
            <a:r>
              <a:rPr lang="ru-RU" sz="4200" dirty="0"/>
              <a:t> </a:t>
            </a:r>
            <a:r>
              <a:rPr lang="ru-RU" sz="4200" dirty="0" err="1"/>
              <a:t>төлем</a:t>
            </a:r>
            <a:r>
              <a:rPr lang="ru-RU" sz="4200" dirty="0"/>
              <a:t> </a:t>
            </a:r>
            <a:r>
              <a:rPr lang="ru-RU" sz="4200" dirty="0" err="1"/>
              <a:t>мөлшері</a:t>
            </a:r>
            <a:r>
              <a:rPr lang="ru-RU" sz="4200" dirty="0"/>
              <a:t> </a:t>
            </a:r>
            <a:r>
              <a:rPr lang="ru-RU" sz="4200" dirty="0" err="1"/>
              <a:t>негізінде</a:t>
            </a:r>
            <a:r>
              <a:rPr lang="ru-RU" sz="4200" dirty="0"/>
              <a:t>, </a:t>
            </a:r>
            <a:r>
              <a:rPr lang="ru-RU" sz="4200" dirty="0" err="1"/>
              <a:t>оған</a:t>
            </a:r>
            <a:r>
              <a:rPr lang="ru-RU" sz="4200" dirty="0"/>
              <a:t> </a:t>
            </a:r>
            <a:r>
              <a:rPr lang="ru-RU" sz="4200" dirty="0" err="1"/>
              <a:t>сыйақы</a:t>
            </a:r>
            <a:r>
              <a:rPr lang="ru-RU" sz="4200" dirty="0"/>
              <a:t> мен </a:t>
            </a:r>
            <a:r>
              <a:rPr lang="ru-RU" sz="4200" dirty="0" err="1"/>
              <a:t>қосылған</a:t>
            </a:r>
            <a:r>
              <a:rPr lang="ru-RU" sz="4200" dirty="0"/>
              <a:t> </a:t>
            </a:r>
            <a:r>
              <a:rPr lang="ru-RU" sz="4200" dirty="0" err="1"/>
              <a:t>құн</a:t>
            </a:r>
            <a:r>
              <a:rPr lang="ru-RU" sz="4200" dirty="0"/>
              <a:t> </a:t>
            </a:r>
            <a:r>
              <a:rPr lang="ru-RU" sz="4200" dirty="0" err="1"/>
              <a:t>салығы</a:t>
            </a:r>
            <a:r>
              <a:rPr lang="ru-RU" sz="4200" dirty="0"/>
              <a:t> </a:t>
            </a:r>
            <a:r>
              <a:rPr lang="ru-RU" sz="4200" dirty="0" err="1"/>
              <a:t>сомасы</a:t>
            </a:r>
            <a:r>
              <a:rPr lang="ru-RU" sz="4200" dirty="0"/>
              <a:t> </a:t>
            </a:r>
            <a:r>
              <a:rPr lang="ru-RU" sz="4200" dirty="0" err="1"/>
              <a:t>енгізілместен</a:t>
            </a:r>
            <a:r>
              <a:rPr lang="ru-RU" sz="4200" dirty="0"/>
              <a:t>, </a:t>
            </a:r>
            <a:r>
              <a:rPr lang="ru-RU" sz="4200" dirty="0" err="1"/>
              <a:t>Салық</a:t>
            </a:r>
            <a:r>
              <a:rPr lang="ru-RU" sz="4200" dirty="0"/>
              <a:t> </a:t>
            </a:r>
            <a:r>
              <a:rPr lang="ru-RU" sz="4200" dirty="0" err="1"/>
              <a:t>кодексінің</a:t>
            </a:r>
            <a:r>
              <a:rPr lang="ru-RU" sz="4200" dirty="0"/>
              <a:t> </a:t>
            </a:r>
            <a:r>
              <a:rPr lang="ru-RU" sz="4200" u="sng" dirty="0">
                <a:hlinkClick r:id="rId2"/>
              </a:rPr>
              <a:t>216-бабы 2-1-тармағының 1-тармақшасында</a:t>
            </a:r>
            <a:r>
              <a:rPr lang="ru-RU" sz="4200" dirty="0"/>
              <a:t> </a:t>
            </a:r>
            <a:r>
              <a:rPr lang="ru-RU" sz="4200" dirty="0" err="1"/>
              <a:t>көрсетілген</a:t>
            </a:r>
            <a:r>
              <a:rPr lang="ru-RU" sz="4200" dirty="0"/>
              <a:t> </a:t>
            </a:r>
            <a:r>
              <a:rPr lang="ru-RU" sz="4200" dirty="0" err="1"/>
              <a:t>айналым</a:t>
            </a:r>
            <a:r>
              <a:rPr lang="ru-RU" sz="4200" dirty="0"/>
              <a:t> </a:t>
            </a:r>
            <a:r>
              <a:rPr lang="ru-RU" sz="4200" dirty="0" err="1"/>
              <a:t>жасау</a:t>
            </a:r>
            <a:r>
              <a:rPr lang="ru-RU" sz="4200" dirty="0"/>
              <a:t> </a:t>
            </a:r>
            <a:r>
              <a:rPr lang="ru-RU" sz="4200" dirty="0" err="1"/>
              <a:t>күніне</a:t>
            </a:r>
            <a:r>
              <a:rPr lang="ru-RU" sz="4200" dirty="0"/>
              <a:t> </a:t>
            </a:r>
            <a:r>
              <a:rPr lang="ru-RU" sz="4200" dirty="0" err="1"/>
              <a:t>белгіленеді</a:t>
            </a:r>
            <a:r>
              <a:rPr lang="ru-RU" sz="4200" dirty="0"/>
              <a:t>.</a:t>
            </a:r>
          </a:p>
          <a:p>
            <a:pPr algn="just" fontAlgn="base"/>
            <a:r>
              <a:rPr lang="ru-RU" sz="4200" dirty="0" err="1"/>
              <a:t>Сонымен</a:t>
            </a:r>
            <a:r>
              <a:rPr lang="ru-RU" sz="4200" dirty="0"/>
              <a:t>, </a:t>
            </a:r>
            <a:r>
              <a:rPr lang="ru-RU" sz="4200" dirty="0" err="1"/>
              <a:t>мүлікті</a:t>
            </a:r>
            <a:r>
              <a:rPr lang="ru-RU" sz="4200" dirty="0"/>
              <a:t> </a:t>
            </a:r>
            <a:r>
              <a:rPr lang="ru-RU" sz="4200" dirty="0" err="1"/>
              <a:t>қаржы</a:t>
            </a:r>
            <a:r>
              <a:rPr lang="ru-RU" sz="4200" dirty="0"/>
              <a:t> </a:t>
            </a:r>
            <a:r>
              <a:rPr lang="ru-RU" sz="4200" dirty="0" err="1"/>
              <a:t>лизингіне</a:t>
            </a:r>
            <a:r>
              <a:rPr lang="ru-RU" sz="4200" dirty="0"/>
              <a:t> </a:t>
            </a:r>
            <a:r>
              <a:rPr lang="ru-RU" sz="4200" dirty="0" err="1"/>
              <a:t>берген</a:t>
            </a:r>
            <a:r>
              <a:rPr lang="ru-RU" sz="4200" dirty="0"/>
              <a:t> </a:t>
            </a:r>
            <a:r>
              <a:rPr lang="ru-RU" sz="4200" dirty="0" err="1"/>
              <a:t>кезде</a:t>
            </a:r>
            <a:r>
              <a:rPr lang="ru-RU" sz="4200" dirty="0"/>
              <a:t> ҚҚС-</a:t>
            </a:r>
            <a:r>
              <a:rPr lang="ru-RU" sz="4200" dirty="0" err="1"/>
              <a:t>ын</a:t>
            </a:r>
            <a:r>
              <a:rPr lang="ru-RU" sz="4200" dirty="0"/>
              <a:t> </a:t>
            </a:r>
            <a:r>
              <a:rPr lang="ru-RU" sz="4200" dirty="0" err="1"/>
              <a:t>төлеудің</a:t>
            </a:r>
            <a:r>
              <a:rPr lang="ru-RU" sz="4200" dirty="0"/>
              <a:t> </a:t>
            </a:r>
            <a:r>
              <a:rPr lang="ru-RU" sz="4200" dirty="0" err="1"/>
              <a:t>бірқалыптылығын</a:t>
            </a:r>
            <a:r>
              <a:rPr lang="ru-RU" sz="4200" dirty="0"/>
              <a:t> </a:t>
            </a:r>
            <a:r>
              <a:rPr lang="ru-RU" sz="4200" dirty="0" err="1"/>
              <a:t>анықтау</a:t>
            </a:r>
            <a:r>
              <a:rPr lang="ru-RU" sz="4200" dirty="0"/>
              <a:t> </a:t>
            </a:r>
            <a:r>
              <a:rPr lang="ru-RU" sz="4200" dirty="0" err="1"/>
              <a:t>тәртібі</a:t>
            </a:r>
            <a:r>
              <a:rPr lang="ru-RU" sz="4200" dirty="0"/>
              <a:t> </a:t>
            </a:r>
            <a:r>
              <a:rPr lang="ru-RU" sz="4200" dirty="0" err="1"/>
              <a:t>Салық</a:t>
            </a:r>
            <a:r>
              <a:rPr lang="ru-RU" sz="4200" dirty="0"/>
              <a:t> </a:t>
            </a:r>
            <a:r>
              <a:rPr lang="ru-RU" sz="4200" dirty="0" err="1"/>
              <a:t>кодексі</a:t>
            </a:r>
            <a:r>
              <a:rPr lang="ru-RU" sz="4200" dirty="0"/>
              <a:t> 216-бабының 2-1-тармағымен </a:t>
            </a:r>
            <a:r>
              <a:rPr lang="ru-RU" sz="4200" dirty="0" err="1"/>
              <a:t>және</a:t>
            </a:r>
            <a:r>
              <a:rPr lang="ru-RU" sz="4200" dirty="0"/>
              <a:t> 217-бабының 8-тармағымен </a:t>
            </a:r>
            <a:r>
              <a:rPr lang="ru-RU" sz="4200" dirty="0" err="1"/>
              <a:t>реттелген</a:t>
            </a:r>
            <a:r>
              <a:rPr lang="ru-RU" sz="4200" dirty="0"/>
              <a:t>, </a:t>
            </a:r>
            <a:r>
              <a:rPr lang="ru-RU" sz="4200" dirty="0" err="1"/>
              <a:t>соған</a:t>
            </a:r>
            <a:r>
              <a:rPr lang="ru-RU" sz="4200" dirty="0"/>
              <a:t> </a:t>
            </a:r>
            <a:r>
              <a:rPr lang="ru-RU" sz="4200" dirty="0" err="1"/>
              <a:t>сәйкес</a:t>
            </a:r>
            <a:r>
              <a:rPr lang="ru-RU" sz="4200" dirty="0"/>
              <a:t> лизинг </a:t>
            </a:r>
            <a:r>
              <a:rPr lang="ru-RU" sz="4200" dirty="0" err="1"/>
              <a:t>беруші</a:t>
            </a:r>
            <a:r>
              <a:rPr lang="ru-RU" sz="4200" dirty="0"/>
              <a:t> лизинг </a:t>
            </a:r>
            <a:r>
              <a:rPr lang="ru-RU" sz="4200" dirty="0" err="1"/>
              <a:t>шартында</a:t>
            </a:r>
            <a:r>
              <a:rPr lang="ru-RU" sz="4200" dirty="0"/>
              <a:t> </a:t>
            </a:r>
            <a:r>
              <a:rPr lang="ru-RU" sz="4200" dirty="0" err="1"/>
              <a:t>белгіленген</a:t>
            </a:r>
            <a:r>
              <a:rPr lang="ru-RU" sz="4200" dirty="0"/>
              <a:t> </a:t>
            </a:r>
            <a:r>
              <a:rPr lang="ru-RU" sz="4200" dirty="0" err="1"/>
              <a:t>лизингтік</a:t>
            </a:r>
            <a:r>
              <a:rPr lang="ru-RU" sz="4200" dirty="0"/>
              <a:t> </a:t>
            </a:r>
            <a:r>
              <a:rPr lang="ru-RU" sz="4200" dirty="0" err="1"/>
              <a:t>төлемдерді</a:t>
            </a:r>
            <a:r>
              <a:rPr lang="ru-RU" sz="4200" dirty="0"/>
              <a:t> </a:t>
            </a:r>
            <a:r>
              <a:rPr lang="ru-RU" sz="4200" dirty="0" err="1"/>
              <a:t>алу</a:t>
            </a:r>
            <a:r>
              <a:rPr lang="ru-RU" sz="4200" dirty="0"/>
              <a:t> </a:t>
            </a:r>
            <a:r>
              <a:rPr lang="ru-RU" sz="4200" dirty="0" err="1"/>
              <a:t>мерзімімен</a:t>
            </a:r>
            <a:r>
              <a:rPr lang="ru-RU" sz="4200" dirty="0"/>
              <a:t> </a:t>
            </a:r>
            <a:r>
              <a:rPr lang="ru-RU" sz="4200" dirty="0" err="1"/>
              <a:t>бір</a:t>
            </a:r>
            <a:r>
              <a:rPr lang="ru-RU" sz="4200" dirty="0"/>
              <a:t> </a:t>
            </a:r>
            <a:r>
              <a:rPr lang="ru-RU" sz="4200" dirty="0" err="1"/>
              <a:t>уақытта</a:t>
            </a:r>
            <a:r>
              <a:rPr lang="ru-RU" sz="4200" dirty="0"/>
              <a:t> ҚҚС </a:t>
            </a:r>
            <a:r>
              <a:rPr lang="ru-RU" sz="4200" dirty="0" err="1"/>
              <a:t>төлеуді</a:t>
            </a:r>
            <a:r>
              <a:rPr lang="ru-RU" sz="4200" dirty="0"/>
              <a:t> </a:t>
            </a:r>
            <a:r>
              <a:rPr lang="ru-RU" sz="4200" dirty="0" err="1"/>
              <a:t>жүзеге</a:t>
            </a:r>
            <a:r>
              <a:rPr lang="ru-RU" sz="4200" dirty="0"/>
              <a:t> </a:t>
            </a:r>
            <a:r>
              <a:rPr lang="ru-RU" sz="4200" dirty="0" err="1"/>
              <a:t>асырады</a:t>
            </a:r>
            <a:r>
              <a:rPr lang="ru-RU" sz="4200" dirty="0"/>
              <a:t>. </a:t>
            </a:r>
            <a:r>
              <a:rPr lang="ru-RU" sz="4200" dirty="0" err="1"/>
              <a:t>Салық</a:t>
            </a:r>
            <a:r>
              <a:rPr lang="ru-RU" sz="4200" dirty="0"/>
              <a:t> </a:t>
            </a:r>
            <a:r>
              <a:rPr lang="ru-RU" sz="4200" dirty="0" err="1"/>
              <a:t>салынатын</a:t>
            </a:r>
            <a:r>
              <a:rPr lang="ru-RU" sz="4200" dirty="0"/>
              <a:t> </a:t>
            </a:r>
            <a:r>
              <a:rPr lang="ru-RU" sz="4200" dirty="0" err="1"/>
              <a:t>айналым</a:t>
            </a:r>
            <a:r>
              <a:rPr lang="ru-RU" sz="4200" dirty="0"/>
              <a:t>, </a:t>
            </a:r>
            <a:r>
              <a:rPr lang="ru-RU" sz="4200" dirty="0" err="1"/>
              <a:t>оған</a:t>
            </a:r>
            <a:r>
              <a:rPr lang="ru-RU" sz="4200" dirty="0"/>
              <a:t> </a:t>
            </a:r>
            <a:r>
              <a:rPr lang="ru-RU" sz="4200" dirty="0" err="1"/>
              <a:t>сыйақы</a:t>
            </a:r>
            <a:r>
              <a:rPr lang="ru-RU" sz="4200" dirty="0"/>
              <a:t> мен ҚҚС </a:t>
            </a:r>
            <a:r>
              <a:rPr lang="ru-RU" sz="4200" dirty="0" err="1"/>
              <a:t>сомасы</a:t>
            </a:r>
            <a:r>
              <a:rPr lang="ru-RU" sz="4200" dirty="0"/>
              <a:t> </a:t>
            </a:r>
            <a:r>
              <a:rPr lang="ru-RU" sz="4200" dirty="0" err="1"/>
              <a:t>енгізілместен</a:t>
            </a:r>
            <a:r>
              <a:rPr lang="ru-RU" sz="4200" dirty="0"/>
              <a:t>, лизинг </a:t>
            </a:r>
            <a:r>
              <a:rPr lang="ru-RU" sz="4200" dirty="0" err="1"/>
              <a:t>төлемінің</a:t>
            </a:r>
            <a:r>
              <a:rPr lang="ru-RU" sz="4200" dirty="0"/>
              <a:t> </a:t>
            </a:r>
            <a:r>
              <a:rPr lang="ru-RU" sz="4200" dirty="0" err="1"/>
              <a:t>мөлшеріне</a:t>
            </a:r>
            <a:r>
              <a:rPr lang="ru-RU" sz="4200" dirty="0"/>
              <a:t> </a:t>
            </a:r>
            <a:r>
              <a:rPr lang="ru-RU" sz="4200" dirty="0" err="1"/>
              <a:t>қарай</a:t>
            </a:r>
            <a:r>
              <a:rPr lang="ru-RU" sz="4200" dirty="0"/>
              <a:t> </a:t>
            </a:r>
            <a:r>
              <a:rPr lang="ru-RU" sz="4200" dirty="0" err="1"/>
              <a:t>айқындалады</a:t>
            </a:r>
            <a:r>
              <a:rPr lang="ru-RU" sz="4200" dirty="0"/>
              <a:t>.</a:t>
            </a:r>
          </a:p>
          <a:p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6347821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199856"/>
          </a:xfrm>
        </p:spPr>
        <p:txBody>
          <a:bodyPr>
            <a:normAutofit/>
          </a:bodyPr>
          <a:lstStyle/>
          <a:p>
            <a:r>
              <a:rPr lang="ru-RU" b="1" i="1" dirty="0"/>
              <a:t/>
            </a:r>
            <a:br>
              <a:rPr lang="ru-RU" b="1" i="1" dirty="0"/>
            </a:br>
            <a:r>
              <a:rPr lang="ru-RU" b="1" i="1" dirty="0"/>
              <a:t>Лизинг </a:t>
            </a:r>
            <a:r>
              <a:rPr lang="ru-RU" b="1" i="1" dirty="0" err="1"/>
              <a:t>алушы</a:t>
            </a:r>
            <a:r>
              <a:rPr lang="ru-RU" b="1" i="1" dirty="0"/>
              <a:t> ҚҚС-</a:t>
            </a:r>
            <a:r>
              <a:rPr lang="ru-RU" b="1" i="1" dirty="0" err="1"/>
              <a:t>ын</a:t>
            </a:r>
            <a:r>
              <a:rPr lang="ru-RU" b="1" i="1" dirty="0"/>
              <a:t> лизинг </a:t>
            </a:r>
            <a:r>
              <a:rPr lang="ru-RU" b="1" i="1" dirty="0" err="1"/>
              <a:t>берушінің</a:t>
            </a:r>
            <a:r>
              <a:rPr lang="ru-RU" b="1" i="1" dirty="0"/>
              <a:t> </a:t>
            </a:r>
            <a:r>
              <a:rPr lang="ru-RU" b="1" i="1" dirty="0" err="1"/>
              <a:t>салық</a:t>
            </a:r>
            <a:r>
              <a:rPr lang="ru-RU" b="1" i="1" dirty="0"/>
              <a:t> </a:t>
            </a:r>
            <a:r>
              <a:rPr lang="ru-RU" b="1" i="1" dirty="0" err="1"/>
              <a:t>салынатын</a:t>
            </a:r>
            <a:r>
              <a:rPr lang="ru-RU" b="1" i="1" dirty="0"/>
              <a:t> </a:t>
            </a:r>
            <a:r>
              <a:rPr lang="ru-RU" b="1" i="1" dirty="0" err="1"/>
              <a:t>айналым</a:t>
            </a:r>
            <a:r>
              <a:rPr lang="ru-RU" b="1" i="1" dirty="0"/>
              <a:t> </a:t>
            </a:r>
            <a:r>
              <a:rPr lang="ru-RU" b="1" i="1" dirty="0" err="1"/>
              <a:t>мөлшеріне</a:t>
            </a:r>
            <a:r>
              <a:rPr lang="ru-RU" b="1" i="1" dirty="0"/>
              <a:t> </a:t>
            </a:r>
            <a:r>
              <a:rPr lang="ru-RU" b="1" i="1" dirty="0" err="1"/>
              <a:t>тиесілі</a:t>
            </a:r>
            <a:r>
              <a:rPr lang="ru-RU" b="1" i="1" dirty="0"/>
              <a:t> </a:t>
            </a:r>
            <a:r>
              <a:rPr lang="ru-RU" b="1" i="1" dirty="0" err="1"/>
              <a:t>салық</a:t>
            </a:r>
            <a:r>
              <a:rPr lang="ru-RU" b="1" i="1" dirty="0"/>
              <a:t> </a:t>
            </a:r>
            <a:r>
              <a:rPr lang="ru-RU" b="1" i="1" dirty="0" err="1"/>
              <a:t>сомасынан</a:t>
            </a:r>
            <a:r>
              <a:rPr lang="ru-RU" b="1" i="1" dirty="0"/>
              <a:t> </a:t>
            </a:r>
            <a:r>
              <a:rPr lang="ru-RU" b="1" i="1" dirty="0" err="1"/>
              <a:t>аспайтын</a:t>
            </a:r>
            <a:r>
              <a:rPr lang="ru-RU" b="1" i="1" dirty="0"/>
              <a:t> </a:t>
            </a:r>
            <a:r>
              <a:rPr lang="ru-RU" b="1" i="1" dirty="0" err="1"/>
              <a:t>мөлшерде</a:t>
            </a:r>
            <a:r>
              <a:rPr lang="ru-RU" b="1" i="1" dirty="0"/>
              <a:t> </a:t>
            </a:r>
            <a:r>
              <a:rPr lang="ru-RU" b="1" i="1" dirty="0" err="1"/>
              <a:t>есепке</a:t>
            </a:r>
            <a:r>
              <a:rPr lang="ru-RU" b="1" i="1" dirty="0"/>
              <a:t> </a:t>
            </a:r>
            <a:r>
              <a:rPr lang="ru-RU" b="1" i="1" dirty="0" err="1"/>
              <a:t>жатқызады</a:t>
            </a:r>
            <a:r>
              <a:rPr lang="ru-RU" b="1" i="1" dirty="0"/>
              <a:t>. Лизинг </a:t>
            </a:r>
            <a:r>
              <a:rPr lang="ru-RU" b="1" i="1" dirty="0" err="1"/>
              <a:t>беруші</a:t>
            </a:r>
            <a:r>
              <a:rPr lang="ru-RU" b="1" i="1" dirty="0"/>
              <a:t> </a:t>
            </a:r>
            <a:r>
              <a:rPr lang="ru-RU" b="1" i="1" dirty="0" err="1"/>
              <a:t>қаржы</a:t>
            </a:r>
            <a:r>
              <a:rPr lang="ru-RU" b="1" i="1" dirty="0"/>
              <a:t> </a:t>
            </a:r>
            <a:r>
              <a:rPr lang="ru-RU" b="1" i="1" dirty="0" err="1"/>
              <a:t>лизингінің</a:t>
            </a:r>
            <a:r>
              <a:rPr lang="ru-RU" b="1" i="1" dirty="0"/>
              <a:t> </a:t>
            </a:r>
            <a:r>
              <a:rPr lang="ru-RU" b="1" i="1" dirty="0" err="1"/>
              <a:t>шартына</a:t>
            </a:r>
            <a:r>
              <a:rPr lang="ru-RU" b="1" i="1" dirty="0"/>
              <a:t> </a:t>
            </a:r>
            <a:r>
              <a:rPr lang="ru-RU" b="1" i="1" dirty="0" err="1"/>
              <a:t>сәйкес</a:t>
            </a:r>
            <a:r>
              <a:rPr lang="ru-RU" b="1" i="1" dirty="0"/>
              <a:t> </a:t>
            </a:r>
            <a:r>
              <a:rPr lang="ru-RU" b="1" i="1" dirty="0" err="1"/>
              <a:t>барлық</a:t>
            </a:r>
            <a:r>
              <a:rPr lang="ru-RU" b="1" i="1" dirty="0"/>
              <a:t> лизинг </a:t>
            </a:r>
            <a:r>
              <a:rPr lang="ru-RU" b="1" i="1" dirty="0" err="1"/>
              <a:t>төлемдерінің</a:t>
            </a:r>
            <a:r>
              <a:rPr lang="ru-RU" b="1" i="1" dirty="0"/>
              <a:t> </a:t>
            </a:r>
            <a:r>
              <a:rPr lang="ru-RU" b="1" i="1" dirty="0" err="1"/>
              <a:t>жалпы</a:t>
            </a:r>
            <a:r>
              <a:rPr lang="ru-RU" b="1" i="1" dirty="0"/>
              <a:t> </a:t>
            </a:r>
            <a:r>
              <a:rPr lang="ru-RU" b="1" i="1" dirty="0" err="1"/>
              <a:t>сомасына</a:t>
            </a:r>
            <a:r>
              <a:rPr lang="ru-RU" b="1" i="1" dirty="0"/>
              <a:t> </a:t>
            </a:r>
            <a:r>
              <a:rPr lang="ru-RU" b="1" i="1" dirty="0" err="1"/>
              <a:t>қарай</a:t>
            </a:r>
            <a:r>
              <a:rPr lang="ru-RU" b="1" i="1" dirty="0"/>
              <a:t> </a:t>
            </a:r>
            <a:r>
              <a:rPr lang="ru-RU" b="1" i="1" dirty="0" err="1"/>
              <a:t>салық</a:t>
            </a:r>
            <a:r>
              <a:rPr lang="ru-RU" b="1" i="1" dirty="0"/>
              <a:t> </a:t>
            </a:r>
            <a:r>
              <a:rPr lang="ru-RU" b="1" i="1" dirty="0" err="1"/>
              <a:t>салынатын</a:t>
            </a:r>
            <a:r>
              <a:rPr lang="ru-RU" b="1" i="1" dirty="0"/>
              <a:t> </a:t>
            </a:r>
            <a:r>
              <a:rPr lang="ru-RU" b="1" i="1" dirty="0" err="1"/>
              <a:t>айналымның</a:t>
            </a:r>
            <a:r>
              <a:rPr lang="ru-RU" b="1" i="1" dirty="0"/>
              <a:t> </a:t>
            </a:r>
            <a:r>
              <a:rPr lang="ru-RU" b="1" i="1" dirty="0" err="1"/>
              <a:t>мөлшерін</a:t>
            </a:r>
            <a:r>
              <a:rPr lang="ru-RU" b="1" i="1" dirty="0"/>
              <a:t> </a:t>
            </a:r>
            <a:r>
              <a:rPr lang="ru-RU" b="1" i="1" dirty="0" err="1"/>
              <a:t>көрсете</a:t>
            </a:r>
            <a:r>
              <a:rPr lang="ru-RU" b="1" i="1" dirty="0"/>
              <a:t> </a:t>
            </a:r>
            <a:r>
              <a:rPr lang="ru-RU" b="1" i="1" dirty="0" err="1"/>
              <a:t>отырып</a:t>
            </a:r>
            <a:r>
              <a:rPr lang="ru-RU" b="1" i="1" dirty="0"/>
              <a:t>, </a:t>
            </a:r>
            <a:r>
              <a:rPr lang="ru-RU" b="1" i="1" dirty="0" err="1"/>
              <a:t>Салық</a:t>
            </a:r>
            <a:r>
              <a:rPr lang="ru-RU" b="1" i="1" dirty="0"/>
              <a:t> </a:t>
            </a:r>
            <a:r>
              <a:rPr lang="ru-RU" b="1" i="1" dirty="0" err="1"/>
              <a:t>кодексінің</a:t>
            </a:r>
            <a:r>
              <a:rPr lang="ru-RU" b="1" i="1" dirty="0"/>
              <a:t> </a:t>
            </a:r>
            <a:r>
              <a:rPr lang="ru-RU" b="1" i="1" dirty="0" err="1"/>
              <a:t>нормаларына</a:t>
            </a:r>
            <a:r>
              <a:rPr lang="ru-RU" b="1" i="1" dirty="0"/>
              <a:t> </a:t>
            </a:r>
            <a:r>
              <a:rPr lang="ru-RU" b="1" i="1" dirty="0" err="1"/>
              <a:t>сай</a:t>
            </a:r>
            <a:r>
              <a:rPr lang="ru-RU" b="1" i="1" dirty="0"/>
              <a:t> </a:t>
            </a:r>
            <a:r>
              <a:rPr lang="ru-RU" b="1" i="1" dirty="0" err="1"/>
              <a:t>бір</a:t>
            </a:r>
            <a:r>
              <a:rPr lang="ru-RU" b="1" i="1" dirty="0"/>
              <a:t> </a:t>
            </a:r>
            <a:r>
              <a:rPr lang="ru-RU" b="1" i="1" dirty="0" err="1"/>
              <a:t>шот</a:t>
            </a:r>
            <a:r>
              <a:rPr lang="ru-RU" b="1" i="1" dirty="0"/>
              <a:t>-фактура </a:t>
            </a:r>
            <a:r>
              <a:rPr lang="ru-RU" b="1" i="1" dirty="0" err="1"/>
              <a:t>жазады</a:t>
            </a:r>
            <a:r>
              <a:rPr lang="ru-RU" b="1" i="1" dirty="0"/>
              <a:t>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6060903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775920"/>
          </a:xfrm>
        </p:spPr>
        <p:txBody>
          <a:bodyPr/>
          <a:lstStyle/>
          <a:p>
            <a:r>
              <a:rPr lang="ru-RU" dirty="0" err="1"/>
              <a:t>Жер</a:t>
            </a:r>
            <a:r>
              <a:rPr lang="ru-RU" dirty="0"/>
              <a:t> </a:t>
            </a:r>
            <a:r>
              <a:rPr lang="ru-RU" dirty="0" err="1" smtClean="0"/>
              <a:t>салығы</a:t>
            </a:r>
            <a:endParaRPr lang="ru-RU" dirty="0" smtClean="0"/>
          </a:p>
          <a:p>
            <a:r>
              <a:rPr lang="ru-RU" dirty="0" err="1" smtClean="0"/>
              <a:t>Салық</a:t>
            </a:r>
            <a:r>
              <a:rPr lang="ru-RU" dirty="0" smtClean="0"/>
              <a:t> </a:t>
            </a:r>
            <a:r>
              <a:rPr lang="ru-RU" dirty="0"/>
              <a:t>салу </a:t>
            </a:r>
            <a:r>
              <a:rPr lang="ru-RU" dirty="0" err="1"/>
              <a:t>объектісі</a:t>
            </a:r>
            <a:r>
              <a:rPr lang="ru-RU" dirty="0"/>
              <a:t> - </a:t>
            </a:r>
            <a:r>
              <a:rPr lang="ru-RU" dirty="0" err="1"/>
              <a:t>жер</a:t>
            </a:r>
            <a:r>
              <a:rPr lang="ru-RU" dirty="0"/>
              <a:t> </a:t>
            </a:r>
            <a:r>
              <a:rPr lang="ru-RU" dirty="0" err="1"/>
              <a:t>телімі</a:t>
            </a:r>
            <a:r>
              <a:rPr lang="ru-RU" dirty="0"/>
              <a:t>. </a:t>
            </a:r>
            <a:r>
              <a:rPr lang="ru-RU" dirty="0" err="1"/>
              <a:t>Салық</a:t>
            </a:r>
            <a:r>
              <a:rPr lang="ru-RU" dirty="0"/>
              <a:t> </a:t>
            </a:r>
            <a:r>
              <a:rPr lang="ru-RU" dirty="0" err="1"/>
              <a:t>төлеушілер</a:t>
            </a:r>
            <a:r>
              <a:rPr lang="ru-RU" dirty="0"/>
              <a:t> </a:t>
            </a:r>
            <a:r>
              <a:rPr lang="ru-RU" dirty="0" err="1"/>
              <a:t>құқығында</a:t>
            </a:r>
            <a:r>
              <a:rPr lang="ru-RU" dirty="0"/>
              <a:t> </a:t>
            </a:r>
            <a:r>
              <a:rPr lang="ru-RU" dirty="0" err="1"/>
              <a:t>жер</a:t>
            </a:r>
            <a:r>
              <a:rPr lang="ru-RU" dirty="0"/>
              <a:t> </a:t>
            </a:r>
            <a:r>
              <a:rPr lang="ru-RU" dirty="0" err="1"/>
              <a:t>учаскелері</a:t>
            </a:r>
            <a:r>
              <a:rPr lang="ru-RU" dirty="0"/>
              <a:t> бар </a:t>
            </a:r>
            <a:r>
              <a:rPr lang="ru-RU" dirty="0" err="1"/>
              <a:t>жеке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заңды</a:t>
            </a:r>
            <a:r>
              <a:rPr lang="ru-RU" dirty="0"/>
              <a:t> </a:t>
            </a:r>
            <a:r>
              <a:rPr lang="ru-RU" dirty="0" err="1"/>
              <a:t>тұлғалар</a:t>
            </a:r>
            <a:r>
              <a:rPr lang="ru-RU" dirty="0"/>
              <a:t> </a:t>
            </a:r>
            <a:r>
              <a:rPr lang="ru-RU" dirty="0" err="1"/>
              <a:t>болып</a:t>
            </a:r>
            <a:r>
              <a:rPr lang="ru-RU" dirty="0"/>
              <a:t> </a:t>
            </a:r>
            <a:r>
              <a:rPr lang="ru-RU" dirty="0" err="1"/>
              <a:t>табылады</a:t>
            </a:r>
            <a:r>
              <a:rPr lang="ru-RU" dirty="0" smtClean="0"/>
              <a:t>:</a:t>
            </a:r>
          </a:p>
          <a:p>
            <a:r>
              <a:rPr lang="ru-RU" dirty="0" smtClean="0"/>
              <a:t>- </a:t>
            </a:r>
            <a:r>
              <a:rPr lang="ru-RU" dirty="0" err="1"/>
              <a:t>мүлік</a:t>
            </a:r>
            <a:r>
              <a:rPr lang="ru-RU" dirty="0" smtClean="0"/>
              <a:t>;</a:t>
            </a:r>
          </a:p>
          <a:p>
            <a:r>
              <a:rPr lang="ru-RU" dirty="0" smtClean="0"/>
              <a:t>- </a:t>
            </a:r>
            <a:r>
              <a:rPr lang="ru-RU" dirty="0" err="1"/>
              <a:t>жерді</a:t>
            </a:r>
            <a:r>
              <a:rPr lang="ru-RU" dirty="0"/>
              <a:t> </a:t>
            </a:r>
            <a:r>
              <a:rPr lang="ru-RU" dirty="0" err="1"/>
              <a:t>тұрақты</a:t>
            </a:r>
            <a:r>
              <a:rPr lang="ru-RU" dirty="0"/>
              <a:t> </a:t>
            </a:r>
            <a:r>
              <a:rPr lang="ru-RU" dirty="0" err="1"/>
              <a:t>пайдалану</a:t>
            </a:r>
            <a:r>
              <a:rPr lang="ru-RU" dirty="0" smtClean="0"/>
              <a:t>;</a:t>
            </a:r>
          </a:p>
          <a:p>
            <a:r>
              <a:rPr lang="ru-RU" dirty="0" smtClean="0"/>
              <a:t>- </a:t>
            </a:r>
            <a:r>
              <a:rPr lang="ru-RU" dirty="0" err="1"/>
              <a:t>бастапқы</a:t>
            </a:r>
            <a:r>
              <a:rPr lang="ru-RU" dirty="0"/>
              <a:t> </a:t>
            </a:r>
            <a:r>
              <a:rPr lang="ru-RU" dirty="0" err="1"/>
              <a:t>ақысыз</a:t>
            </a:r>
            <a:r>
              <a:rPr lang="ru-RU" dirty="0"/>
              <a:t> </a:t>
            </a:r>
            <a:r>
              <a:rPr lang="ru-RU" dirty="0" err="1"/>
              <a:t>уақытша</a:t>
            </a:r>
            <a:r>
              <a:rPr lang="ru-RU" dirty="0"/>
              <a:t> </a:t>
            </a:r>
            <a:r>
              <a:rPr lang="ru-RU" dirty="0" err="1"/>
              <a:t>жер</a:t>
            </a:r>
            <a:r>
              <a:rPr lang="ru-RU" dirty="0"/>
              <a:t> </a:t>
            </a:r>
            <a:r>
              <a:rPr lang="ru-RU" dirty="0" err="1"/>
              <a:t>пайдалану</a:t>
            </a:r>
            <a:r>
              <a:rPr lang="ru-RU" dirty="0" smtClean="0"/>
              <a:t>.</a:t>
            </a:r>
          </a:p>
          <a:p>
            <a:pPr marL="0" indent="0">
              <a:buNone/>
            </a:pPr>
            <a:r>
              <a:rPr lang="ru-RU" dirty="0"/>
              <a:t> </a:t>
            </a:r>
            <a:r>
              <a:rPr lang="ru-RU" dirty="0" smtClean="0"/>
              <a:t> </a:t>
            </a:r>
            <a:r>
              <a:rPr lang="ru-RU" dirty="0" err="1" smtClean="0"/>
              <a:t>Жер</a:t>
            </a:r>
            <a:r>
              <a:rPr lang="ru-RU" dirty="0" smtClean="0"/>
              <a:t> </a:t>
            </a:r>
            <a:r>
              <a:rPr lang="ru-RU" dirty="0" err="1"/>
              <a:t>учаскесін</a:t>
            </a:r>
            <a:r>
              <a:rPr lang="ru-RU" dirty="0"/>
              <a:t> </a:t>
            </a:r>
            <a:r>
              <a:rPr lang="ru-RU" dirty="0" err="1"/>
              <a:t>жалға</a:t>
            </a:r>
            <a:r>
              <a:rPr lang="ru-RU" dirty="0"/>
              <a:t> беру </a:t>
            </a:r>
            <a:r>
              <a:rPr lang="ru-RU" dirty="0" err="1"/>
              <a:t>кезінде</a:t>
            </a:r>
            <a:r>
              <a:rPr lang="ru-RU" dirty="0"/>
              <a:t> </a:t>
            </a:r>
            <a:r>
              <a:rPr lang="ru-RU" dirty="0" err="1"/>
              <a:t>жер</a:t>
            </a:r>
            <a:r>
              <a:rPr lang="ru-RU" dirty="0"/>
              <a:t> </a:t>
            </a:r>
            <a:r>
              <a:rPr lang="ru-RU" dirty="0" err="1"/>
              <a:t>салығын</a:t>
            </a:r>
            <a:r>
              <a:rPr lang="ru-RU" dirty="0"/>
              <a:t> </a:t>
            </a:r>
            <a:r>
              <a:rPr lang="ru-RU" dirty="0" err="1"/>
              <a:t>төлеуші</a:t>
            </a:r>
            <a:r>
              <a:rPr lang="ru-RU" dirty="0"/>
              <a:t> ​​</a:t>
            </a:r>
            <a:r>
              <a:rPr lang="ru-RU" dirty="0" err="1"/>
              <a:t>жалға</a:t>
            </a:r>
            <a:r>
              <a:rPr lang="ru-RU" dirty="0"/>
              <a:t> </a:t>
            </a:r>
            <a:r>
              <a:rPr lang="ru-RU" dirty="0" err="1"/>
              <a:t>беруші</a:t>
            </a:r>
            <a:r>
              <a:rPr lang="ru-RU" dirty="0"/>
              <a:t> </a:t>
            </a:r>
            <a:r>
              <a:rPr lang="ru-RU" dirty="0" err="1"/>
              <a:t>болып</a:t>
            </a:r>
            <a:r>
              <a:rPr lang="ru-RU" dirty="0"/>
              <a:t> </a:t>
            </a:r>
            <a:r>
              <a:rPr lang="ru-RU" dirty="0" err="1"/>
              <a:t>табылады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54388064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199856"/>
          </a:xfrm>
        </p:spPr>
        <p:txBody>
          <a:bodyPr/>
          <a:lstStyle/>
          <a:p>
            <a:r>
              <a:rPr lang="ru-RU" dirty="0" err="1"/>
              <a:t>Мүлік</a:t>
            </a:r>
            <a:r>
              <a:rPr lang="ru-RU" dirty="0"/>
              <a:t> </a:t>
            </a:r>
            <a:r>
              <a:rPr lang="ru-RU" dirty="0" err="1" smtClean="0"/>
              <a:t>салығы</a:t>
            </a:r>
            <a:endParaRPr lang="ru-RU" dirty="0" smtClean="0"/>
          </a:p>
          <a:p>
            <a:r>
              <a:rPr lang="ru-RU" dirty="0" err="1" smtClean="0"/>
              <a:t>Заңды</a:t>
            </a:r>
            <a:r>
              <a:rPr lang="ru-RU" dirty="0" smtClean="0"/>
              <a:t> </a:t>
            </a:r>
            <a:r>
              <a:rPr lang="ru-RU" dirty="0" err="1"/>
              <a:t>тұлғалар</a:t>
            </a:r>
            <a:r>
              <a:rPr lang="ru-RU" dirty="0"/>
              <a:t> мен </a:t>
            </a:r>
            <a:r>
              <a:rPr lang="ru-RU" dirty="0" err="1"/>
              <a:t>кәсіпкерлер</a:t>
            </a:r>
            <a:r>
              <a:rPr lang="ru-RU" dirty="0"/>
              <a:t> </a:t>
            </a:r>
            <a:r>
              <a:rPr lang="ru-RU" dirty="0" err="1"/>
              <a:t>үшін</a:t>
            </a:r>
            <a:r>
              <a:rPr lang="ru-RU" dirty="0"/>
              <a:t> </a:t>
            </a:r>
            <a:r>
              <a:rPr lang="ru-RU" dirty="0" err="1"/>
              <a:t>салық</a:t>
            </a:r>
            <a:r>
              <a:rPr lang="ru-RU" dirty="0"/>
              <a:t> салу </a:t>
            </a:r>
            <a:r>
              <a:rPr lang="ru-RU" dirty="0" err="1"/>
              <a:t>объектісі</a:t>
            </a:r>
            <a:r>
              <a:rPr lang="ru-RU" dirty="0"/>
              <a:t> </a:t>
            </a:r>
            <a:r>
              <a:rPr lang="ru-RU" dirty="0" err="1"/>
              <a:t>бухгалтерлік</a:t>
            </a:r>
            <a:r>
              <a:rPr lang="ru-RU" dirty="0"/>
              <a:t> </a:t>
            </a:r>
            <a:r>
              <a:rPr lang="ru-RU" dirty="0" err="1"/>
              <a:t>есеп</a:t>
            </a:r>
            <a:r>
              <a:rPr lang="ru-RU" dirty="0"/>
              <a:t> </a:t>
            </a:r>
            <a:r>
              <a:rPr lang="ru-RU" dirty="0" err="1"/>
              <a:t>мәліметтері</a:t>
            </a:r>
            <a:r>
              <a:rPr lang="ru-RU" dirty="0"/>
              <a:t> </a:t>
            </a:r>
            <a:r>
              <a:rPr lang="ru-RU" dirty="0" err="1"/>
              <a:t>бойынша</a:t>
            </a:r>
            <a:r>
              <a:rPr lang="ru-RU" dirty="0"/>
              <a:t> </a:t>
            </a:r>
            <a:r>
              <a:rPr lang="ru-RU" dirty="0" err="1"/>
              <a:t>анықталатын</a:t>
            </a:r>
            <a:r>
              <a:rPr lang="ru-RU" dirty="0"/>
              <a:t> </a:t>
            </a:r>
            <a:r>
              <a:rPr lang="ru-RU" dirty="0" err="1"/>
              <a:t>негізгі</a:t>
            </a:r>
            <a:r>
              <a:rPr lang="ru-RU" dirty="0"/>
              <a:t> </a:t>
            </a:r>
            <a:r>
              <a:rPr lang="ru-RU" dirty="0" err="1"/>
              <a:t>құралдар</a:t>
            </a:r>
            <a:r>
              <a:rPr lang="ru-RU" dirty="0"/>
              <a:t> мен </a:t>
            </a:r>
            <a:r>
              <a:rPr lang="ru-RU" dirty="0" err="1"/>
              <a:t>материалдық</a:t>
            </a:r>
            <a:r>
              <a:rPr lang="ru-RU" dirty="0"/>
              <a:t> </a:t>
            </a:r>
            <a:r>
              <a:rPr lang="ru-RU" dirty="0" err="1"/>
              <a:t>емес</a:t>
            </a:r>
            <a:r>
              <a:rPr lang="ru-RU" dirty="0"/>
              <a:t> </a:t>
            </a:r>
            <a:r>
              <a:rPr lang="ru-RU" dirty="0" err="1"/>
              <a:t>активтердің</a:t>
            </a:r>
            <a:r>
              <a:rPr lang="ru-RU" dirty="0"/>
              <a:t> </a:t>
            </a:r>
            <a:r>
              <a:rPr lang="ru-RU" dirty="0" err="1"/>
              <a:t>орташа</a:t>
            </a:r>
            <a:r>
              <a:rPr lang="ru-RU" dirty="0"/>
              <a:t> </a:t>
            </a:r>
            <a:r>
              <a:rPr lang="ru-RU" dirty="0" err="1"/>
              <a:t>жылдық</a:t>
            </a:r>
            <a:r>
              <a:rPr lang="ru-RU" dirty="0"/>
              <a:t> </a:t>
            </a:r>
            <a:r>
              <a:rPr lang="ru-RU" dirty="0" err="1"/>
              <a:t>құны</a:t>
            </a:r>
            <a:r>
              <a:rPr lang="ru-RU" dirty="0"/>
              <a:t> </a:t>
            </a:r>
            <a:r>
              <a:rPr lang="ru-RU" dirty="0" err="1"/>
              <a:t>болып</a:t>
            </a:r>
            <a:r>
              <a:rPr lang="ru-RU" dirty="0"/>
              <a:t> </a:t>
            </a:r>
            <a:r>
              <a:rPr lang="ru-RU" dirty="0" err="1"/>
              <a:t>табылады</a:t>
            </a:r>
            <a:r>
              <a:rPr lang="ru-RU" dirty="0" smtClean="0"/>
              <a:t>.</a:t>
            </a:r>
          </a:p>
          <a:p>
            <a:r>
              <a:rPr lang="ru-RU" dirty="0" smtClean="0"/>
              <a:t> </a:t>
            </a:r>
            <a:r>
              <a:rPr lang="ru-RU" dirty="0" err="1"/>
              <a:t>Қаржылық</a:t>
            </a:r>
            <a:r>
              <a:rPr lang="ru-RU" dirty="0"/>
              <a:t> лизинг </a:t>
            </a:r>
            <a:r>
              <a:rPr lang="ru-RU" dirty="0" err="1"/>
              <a:t>объектісі</a:t>
            </a:r>
            <a:r>
              <a:rPr lang="ru-RU" dirty="0"/>
              <a:t> </a:t>
            </a:r>
            <a:r>
              <a:rPr lang="ru-RU" dirty="0" err="1"/>
              <a:t>бойынша</a:t>
            </a:r>
            <a:r>
              <a:rPr lang="ru-RU" dirty="0"/>
              <a:t> </a:t>
            </a:r>
            <a:r>
              <a:rPr lang="ru-RU" dirty="0" err="1"/>
              <a:t>салық</a:t>
            </a:r>
            <a:r>
              <a:rPr lang="ru-RU" dirty="0"/>
              <a:t> </a:t>
            </a:r>
            <a:r>
              <a:rPr lang="ru-RU" dirty="0" err="1"/>
              <a:t>төлеуші</a:t>
            </a:r>
            <a:r>
              <a:rPr lang="ru-RU" dirty="0"/>
              <a:t> ​​лизинг </a:t>
            </a:r>
            <a:r>
              <a:rPr lang="ru-RU" dirty="0" err="1"/>
              <a:t>алушы</a:t>
            </a:r>
            <a:r>
              <a:rPr lang="ru-RU" dirty="0"/>
              <a:t> </a:t>
            </a:r>
            <a:r>
              <a:rPr lang="ru-RU" dirty="0" err="1"/>
              <a:t>болып</a:t>
            </a:r>
            <a:r>
              <a:rPr lang="ru-RU" dirty="0"/>
              <a:t> </a:t>
            </a:r>
            <a:r>
              <a:rPr lang="ru-RU" dirty="0" err="1"/>
              <a:t>табылады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68717584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6063952"/>
          </a:xfrm>
        </p:spPr>
        <p:txBody>
          <a:bodyPr/>
          <a:lstStyle/>
          <a:p>
            <a:endParaRPr lang="ru-RU" b="1" i="1" dirty="0" smtClean="0"/>
          </a:p>
          <a:p>
            <a:r>
              <a:rPr lang="kk-KZ" b="1" i="1" dirty="0" smtClean="0"/>
              <a:t>Көлік құралдарына салық салу</a:t>
            </a:r>
            <a:endParaRPr lang="ru-RU" b="1" i="1" dirty="0"/>
          </a:p>
          <a:p>
            <a:endParaRPr lang="ru-RU" b="1" i="1" dirty="0" smtClean="0"/>
          </a:p>
          <a:p>
            <a:r>
              <a:rPr lang="ru-RU" b="1" i="1" dirty="0" err="1" smtClean="0"/>
              <a:t>Салық</a:t>
            </a:r>
            <a:r>
              <a:rPr lang="ru-RU" b="1" i="1" dirty="0" smtClean="0"/>
              <a:t> </a:t>
            </a:r>
            <a:r>
              <a:rPr lang="ru-RU" b="1" i="1" dirty="0" err="1"/>
              <a:t>кодексіне</a:t>
            </a:r>
            <a:r>
              <a:rPr lang="ru-RU" b="1" i="1" dirty="0"/>
              <a:t> </a:t>
            </a:r>
            <a:r>
              <a:rPr lang="ru-RU" b="1" i="1" dirty="0" err="1"/>
              <a:t>сәйкес</a:t>
            </a:r>
            <a:r>
              <a:rPr lang="ru-RU" b="1" i="1" dirty="0"/>
              <a:t> </a:t>
            </a:r>
            <a:r>
              <a:rPr lang="ru-RU" b="1" i="1" dirty="0" err="1"/>
              <a:t>лизингке</a:t>
            </a:r>
            <a:r>
              <a:rPr lang="ru-RU" b="1" i="1" dirty="0"/>
              <a:t> </a:t>
            </a:r>
            <a:r>
              <a:rPr lang="ru-RU" b="1" i="1" dirty="0" err="1"/>
              <a:t>берілген</a:t>
            </a:r>
            <a:r>
              <a:rPr lang="ru-RU" b="1" i="1" dirty="0"/>
              <a:t> </a:t>
            </a:r>
            <a:r>
              <a:rPr lang="ru-RU" b="1" i="1" dirty="0" err="1"/>
              <a:t>көлік</a:t>
            </a:r>
            <a:r>
              <a:rPr lang="ru-RU" b="1" i="1" dirty="0"/>
              <a:t> </a:t>
            </a:r>
            <a:r>
              <a:rPr lang="ru-RU" b="1" i="1" dirty="0" err="1"/>
              <a:t>құралдарына</a:t>
            </a:r>
            <a:r>
              <a:rPr lang="ru-RU" b="1" i="1" dirty="0"/>
              <a:t> </a:t>
            </a:r>
            <a:r>
              <a:rPr lang="ru-RU" b="1" i="1" dirty="0" err="1"/>
              <a:t>салық</a:t>
            </a:r>
            <a:r>
              <a:rPr lang="ru-RU" b="1" i="1" dirty="0"/>
              <a:t> </a:t>
            </a:r>
            <a:r>
              <a:rPr lang="ru-RU" b="1" i="1" dirty="0" err="1"/>
              <a:t>төлеуші</a:t>
            </a:r>
            <a:r>
              <a:rPr lang="ru-RU" b="1" i="1" dirty="0"/>
              <a:t> лизинг </a:t>
            </a:r>
            <a:r>
              <a:rPr lang="ru-RU" b="1" i="1" dirty="0" err="1"/>
              <a:t>алушы</a:t>
            </a:r>
            <a:r>
              <a:rPr lang="ru-RU" b="1" i="1" dirty="0"/>
              <a:t> </a:t>
            </a:r>
            <a:r>
              <a:rPr lang="ru-RU" b="1" i="1" dirty="0" err="1"/>
              <a:t>болып</a:t>
            </a:r>
            <a:r>
              <a:rPr lang="ru-RU" b="1" i="1" dirty="0"/>
              <a:t> </a:t>
            </a:r>
            <a:r>
              <a:rPr lang="ru-RU" b="1" i="1" dirty="0" err="1"/>
              <a:t>табылады</a:t>
            </a:r>
            <a:r>
              <a:rPr lang="ru-RU" b="1" i="1" dirty="0"/>
              <a:t>. </a:t>
            </a:r>
            <a:r>
              <a:rPr lang="ru-RU" b="1" i="1" dirty="0" err="1"/>
              <a:t>Көлік</a:t>
            </a:r>
            <a:r>
              <a:rPr lang="ru-RU" b="1" i="1" dirty="0"/>
              <a:t> </a:t>
            </a:r>
            <a:r>
              <a:rPr lang="ru-RU" b="1" i="1" dirty="0" err="1"/>
              <a:t>құралы</a:t>
            </a:r>
            <a:r>
              <a:rPr lang="ru-RU" b="1" i="1" dirty="0"/>
              <a:t> </a:t>
            </a:r>
            <a:r>
              <a:rPr lang="ru-RU" b="1" i="1" dirty="0" err="1"/>
              <a:t>жол</a:t>
            </a:r>
            <a:r>
              <a:rPr lang="ru-RU" b="1" i="1" dirty="0"/>
              <a:t> </a:t>
            </a:r>
            <a:r>
              <a:rPr lang="ru-RU" b="1" i="1" dirty="0" err="1"/>
              <a:t>полициясы</a:t>
            </a:r>
            <a:r>
              <a:rPr lang="ru-RU" b="1" i="1" dirty="0"/>
              <a:t> </a:t>
            </a:r>
            <a:r>
              <a:rPr lang="ru-RU" b="1" i="1" dirty="0" err="1"/>
              <a:t>органдарында</a:t>
            </a:r>
            <a:r>
              <a:rPr lang="ru-RU" b="1" i="1" dirty="0"/>
              <a:t> лизинг </a:t>
            </a:r>
            <a:r>
              <a:rPr lang="ru-RU" b="1" i="1" dirty="0" err="1"/>
              <a:t>берушінің</a:t>
            </a:r>
            <a:r>
              <a:rPr lang="ru-RU" b="1" i="1" dirty="0"/>
              <a:t> </a:t>
            </a:r>
            <a:r>
              <a:rPr lang="ru-RU" b="1" i="1" dirty="0" err="1"/>
              <a:t>атына</a:t>
            </a:r>
            <a:r>
              <a:rPr lang="ru-RU" b="1" i="1" dirty="0"/>
              <a:t> </a:t>
            </a:r>
            <a:r>
              <a:rPr lang="ru-RU" b="1" i="1" dirty="0" err="1"/>
              <a:t>тіркелген</a:t>
            </a:r>
            <a:r>
              <a:rPr lang="ru-RU" b="1" i="1" dirty="0"/>
              <a:t>. </a:t>
            </a:r>
            <a:r>
              <a:rPr lang="ru-RU" b="1" i="1" dirty="0" err="1"/>
              <a:t>Көлік</a:t>
            </a:r>
            <a:r>
              <a:rPr lang="ru-RU" b="1" i="1" dirty="0"/>
              <a:t> лизинг </a:t>
            </a:r>
            <a:r>
              <a:rPr lang="ru-RU" b="1" i="1" dirty="0" err="1"/>
              <a:t>алушының</a:t>
            </a:r>
            <a:r>
              <a:rPr lang="ru-RU" b="1" i="1" dirty="0"/>
              <a:t> </a:t>
            </a:r>
            <a:r>
              <a:rPr lang="ru-RU" b="1" i="1" dirty="0" err="1"/>
              <a:t>балансында</a:t>
            </a:r>
            <a:r>
              <a:rPr lang="ru-RU" b="1" i="1" dirty="0"/>
              <a:t> </a:t>
            </a:r>
            <a:r>
              <a:rPr lang="ru-RU" b="1" i="1" dirty="0" err="1"/>
              <a:t>тұр</a:t>
            </a:r>
            <a:r>
              <a:rPr lang="ru-RU" b="1" i="1" dirty="0"/>
              <a:t>. Лизинг </a:t>
            </a:r>
            <a:r>
              <a:rPr lang="ru-RU" b="1" i="1" dirty="0" err="1"/>
              <a:t>алушы</a:t>
            </a:r>
            <a:r>
              <a:rPr lang="ru-RU" b="1" i="1" dirty="0"/>
              <a:t> </a:t>
            </a:r>
            <a:r>
              <a:rPr lang="ru-RU" b="1" i="1" dirty="0" err="1"/>
              <a:t>көбінесе</a:t>
            </a:r>
            <a:r>
              <a:rPr lang="ru-RU" b="1" i="1" dirty="0"/>
              <a:t> </a:t>
            </a:r>
            <a:r>
              <a:rPr lang="ru-RU" b="1" i="1" dirty="0" err="1"/>
              <a:t>басқа</a:t>
            </a:r>
            <a:r>
              <a:rPr lang="ru-RU" b="1" i="1" dirty="0"/>
              <a:t> </a:t>
            </a:r>
            <a:r>
              <a:rPr lang="ru-RU" b="1" i="1" dirty="0" err="1"/>
              <a:t>аймақта</a:t>
            </a:r>
            <a:r>
              <a:rPr lang="ru-RU" b="1" i="1" dirty="0"/>
              <a:t> </a:t>
            </a:r>
            <a:r>
              <a:rPr lang="ru-RU" b="1" i="1" dirty="0" err="1"/>
              <a:t>болады</a:t>
            </a:r>
            <a:r>
              <a:rPr lang="ru-RU" b="1" i="1" dirty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313495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kk-KZ" dirty="0" smtClean="0"/>
              <a:t>Қ</a:t>
            </a:r>
            <a:r>
              <a:rPr lang="ru-RU" dirty="0" err="1" smtClean="0"/>
              <a:t>аржы</a:t>
            </a:r>
            <a:r>
              <a:rPr lang="ru-RU" dirty="0" smtClean="0"/>
              <a:t> </a:t>
            </a:r>
            <a:r>
              <a:rPr lang="ru-RU" dirty="0"/>
              <a:t>лизинг</a:t>
            </a:r>
            <a:r>
              <a:rPr lang="en-US" dirty="0" err="1"/>
              <a:t>i</a:t>
            </a:r>
            <a:r>
              <a:rPr lang="en-US" dirty="0"/>
              <a:t> (</a:t>
            </a:r>
            <a:r>
              <a:rPr lang="ru-RU" dirty="0" err="1"/>
              <a:t>бұдан</a:t>
            </a:r>
            <a:r>
              <a:rPr lang="ru-RU" dirty="0"/>
              <a:t> </a:t>
            </a:r>
            <a:r>
              <a:rPr lang="ru-RU" dirty="0" err="1"/>
              <a:t>әр</a:t>
            </a:r>
            <a:r>
              <a:rPr lang="en-US" dirty="0" err="1"/>
              <a:t>i</a:t>
            </a:r>
            <a:r>
              <a:rPr lang="en-US" dirty="0"/>
              <a:t> - </a:t>
            </a:r>
            <a:r>
              <a:rPr lang="ru-RU" dirty="0"/>
              <a:t>лизинг) - лизинг </a:t>
            </a:r>
            <a:r>
              <a:rPr lang="ru-RU" dirty="0" err="1"/>
              <a:t>беруші</a:t>
            </a:r>
            <a:r>
              <a:rPr lang="ru-RU" dirty="0"/>
              <a:t> </a:t>
            </a:r>
            <a:r>
              <a:rPr lang="ru-RU" dirty="0" err="1"/>
              <a:t>сатушыдан</a:t>
            </a:r>
            <a:r>
              <a:rPr lang="ru-RU" dirty="0"/>
              <a:t> </a:t>
            </a:r>
            <a:r>
              <a:rPr lang="ru-RU" dirty="0" err="1"/>
              <a:t>өз</a:t>
            </a:r>
            <a:r>
              <a:rPr lang="ru-RU" dirty="0"/>
              <a:t> </a:t>
            </a:r>
            <a:r>
              <a:rPr lang="ru-RU" dirty="0" err="1"/>
              <a:t>менш</a:t>
            </a:r>
            <a:r>
              <a:rPr lang="en-US" dirty="0" err="1"/>
              <a:t>i</a:t>
            </a:r>
            <a:r>
              <a:rPr lang="ru-RU" dirty="0" err="1"/>
              <a:t>гіне</a:t>
            </a:r>
            <a:r>
              <a:rPr lang="ru-RU" dirty="0"/>
              <a:t> </a:t>
            </a:r>
            <a:r>
              <a:rPr lang="ru-RU" dirty="0" err="1"/>
              <a:t>сатып</a:t>
            </a:r>
            <a:r>
              <a:rPr lang="ru-RU" dirty="0"/>
              <a:t> </a:t>
            </a:r>
            <a:r>
              <a:rPr lang="ru-RU" dirty="0" err="1"/>
              <a:t>алған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лизинг </a:t>
            </a:r>
            <a:r>
              <a:rPr lang="ru-RU" dirty="0" err="1"/>
              <a:t>шартымен</a:t>
            </a:r>
            <a:r>
              <a:rPr lang="ru-RU" dirty="0"/>
              <a:t> </a:t>
            </a:r>
            <a:r>
              <a:rPr lang="ru-RU" dirty="0" err="1"/>
              <a:t>кел</a:t>
            </a:r>
            <a:r>
              <a:rPr lang="en-US" dirty="0" err="1"/>
              <a:t>i</a:t>
            </a:r>
            <a:r>
              <a:rPr lang="ru-RU" dirty="0"/>
              <a:t>с</a:t>
            </a:r>
            <a:r>
              <a:rPr lang="en-US" dirty="0" err="1"/>
              <a:t>i</a:t>
            </a:r>
            <a:r>
              <a:rPr lang="ru-RU" dirty="0" err="1"/>
              <a:t>лген</a:t>
            </a:r>
            <a:r>
              <a:rPr lang="ru-RU" dirty="0"/>
              <a:t> лизинг </a:t>
            </a:r>
            <a:r>
              <a:rPr lang="ru-RU" dirty="0" err="1"/>
              <a:t>нысанасын</a:t>
            </a:r>
            <a:r>
              <a:rPr lang="ru-RU" dirty="0"/>
              <a:t> лизинг </a:t>
            </a:r>
            <a:r>
              <a:rPr lang="ru-RU" dirty="0" err="1"/>
              <a:t>алушыға</a:t>
            </a:r>
            <a:r>
              <a:rPr lang="ru-RU" dirty="0"/>
              <a:t> </a:t>
            </a:r>
            <a:r>
              <a:rPr lang="ru-RU" dirty="0" err="1"/>
              <a:t>белг</a:t>
            </a:r>
            <a:r>
              <a:rPr lang="en-US" dirty="0" err="1"/>
              <a:t>i</a:t>
            </a:r>
            <a:r>
              <a:rPr lang="ru-RU" dirty="0"/>
              <a:t>л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ru-RU" dirty="0"/>
              <a:t>б</a:t>
            </a:r>
            <a:r>
              <a:rPr lang="en-US" dirty="0" err="1"/>
              <a:t>i</a:t>
            </a:r>
            <a:r>
              <a:rPr lang="ru-RU" dirty="0"/>
              <a:t>р </a:t>
            </a:r>
            <a:r>
              <a:rPr lang="ru-RU" dirty="0" err="1"/>
              <a:t>төлемақысына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белг</a:t>
            </a:r>
            <a:r>
              <a:rPr lang="en-US" dirty="0" err="1"/>
              <a:t>i</a:t>
            </a:r>
            <a:r>
              <a:rPr lang="ru-RU" dirty="0"/>
              <a:t>л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ru-RU" dirty="0"/>
              <a:t>б</a:t>
            </a:r>
            <a:r>
              <a:rPr lang="en-US" dirty="0" err="1"/>
              <a:t>i</a:t>
            </a:r>
            <a:r>
              <a:rPr lang="ru-RU" dirty="0"/>
              <a:t>р </a:t>
            </a:r>
            <a:r>
              <a:rPr lang="ru-RU" dirty="0" err="1"/>
              <a:t>талаптармен</a:t>
            </a:r>
            <a:r>
              <a:rPr lang="ru-RU" dirty="0"/>
              <a:t> </a:t>
            </a:r>
            <a:r>
              <a:rPr lang="ru-RU" dirty="0" err="1"/>
              <a:t>уақытша</a:t>
            </a:r>
            <a:r>
              <a:rPr lang="ru-RU" dirty="0"/>
              <a:t> </a:t>
            </a:r>
            <a:r>
              <a:rPr lang="ru-RU" dirty="0" err="1"/>
              <a:t>иеленуге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бір</a:t>
            </a:r>
            <a:r>
              <a:rPr lang="ru-RU" dirty="0"/>
              <a:t> </a:t>
            </a:r>
            <a:r>
              <a:rPr lang="ru-RU" dirty="0" err="1"/>
              <a:t>жылдан</a:t>
            </a:r>
            <a:r>
              <a:rPr lang="ru-RU" dirty="0"/>
              <a:t> </a:t>
            </a:r>
            <a:r>
              <a:rPr lang="ru-RU" dirty="0" err="1"/>
              <a:t>асатын</a:t>
            </a:r>
            <a:r>
              <a:rPr lang="ru-RU" dirty="0"/>
              <a:t> </a:t>
            </a:r>
            <a:r>
              <a:rPr lang="ru-RU" dirty="0" err="1"/>
              <a:t>мерзімге</a:t>
            </a:r>
            <a:r>
              <a:rPr lang="ru-RU" dirty="0"/>
              <a:t> </a:t>
            </a:r>
            <a:r>
              <a:rPr lang="ru-RU" dirty="0" err="1"/>
              <a:t>пайдалануға</a:t>
            </a:r>
            <a:r>
              <a:rPr lang="ru-RU" dirty="0"/>
              <a:t> </a:t>
            </a:r>
            <a:r>
              <a:rPr lang="ru-RU" dirty="0" err="1"/>
              <a:t>беруге</a:t>
            </a:r>
            <a:r>
              <a:rPr lang="ru-RU" dirty="0"/>
              <a:t> м</a:t>
            </a:r>
            <a:r>
              <a:rPr lang="en-US" dirty="0" err="1"/>
              <a:t>i</a:t>
            </a:r>
            <a:r>
              <a:rPr lang="ru-RU" dirty="0" err="1"/>
              <a:t>ндеттенет</a:t>
            </a:r>
            <a:r>
              <a:rPr lang="en-US" dirty="0" err="1"/>
              <a:t>i</a:t>
            </a:r>
            <a:r>
              <a:rPr lang="ru-RU" dirty="0"/>
              <a:t>н </a:t>
            </a:r>
            <a:r>
              <a:rPr lang="ru-RU" dirty="0" err="1"/>
              <a:t>инвестициялық</a:t>
            </a:r>
            <a:r>
              <a:rPr lang="ru-RU" dirty="0"/>
              <a:t> </a:t>
            </a:r>
            <a:r>
              <a:rPr lang="ru-RU" dirty="0" err="1"/>
              <a:t>қызметт</a:t>
            </a:r>
            <a:r>
              <a:rPr lang="en-US" dirty="0" err="1"/>
              <a:t>i</a:t>
            </a:r>
            <a:r>
              <a:rPr lang="ru-RU" dirty="0"/>
              <a:t>ң </a:t>
            </a:r>
            <a:r>
              <a:rPr lang="ru-RU" dirty="0" err="1"/>
              <a:t>түр</a:t>
            </a:r>
            <a:r>
              <a:rPr lang="en-US" dirty="0" err="1"/>
              <a:t>i</a:t>
            </a:r>
            <a:r>
              <a:rPr lang="en-US" dirty="0" smtClean="0"/>
              <a:t>.</a:t>
            </a:r>
            <a:endParaRPr lang="kk-KZ" dirty="0" smtClean="0"/>
          </a:p>
          <a:p>
            <a:endParaRPr lang="kk-KZ" dirty="0"/>
          </a:p>
          <a:p>
            <a:endParaRPr lang="kk-KZ" dirty="0" smtClean="0"/>
          </a:p>
          <a:p>
            <a:pPr algn="just" fontAlgn="base"/>
            <a:r>
              <a:rPr lang="ru-RU" sz="1700" b="1" dirty="0" err="1">
                <a:solidFill>
                  <a:srgbClr val="FF0000"/>
                </a:solidFill>
              </a:rPr>
              <a:t>Қаржы</a:t>
            </a:r>
            <a:r>
              <a:rPr lang="ru-RU" sz="1700" b="1" dirty="0">
                <a:solidFill>
                  <a:srgbClr val="FF0000"/>
                </a:solidFill>
              </a:rPr>
              <a:t> </a:t>
            </a:r>
            <a:r>
              <a:rPr lang="ru-RU" sz="1700" b="1" dirty="0" err="1">
                <a:solidFill>
                  <a:srgbClr val="FF0000"/>
                </a:solidFill>
              </a:rPr>
              <a:t>лизингі</a:t>
            </a:r>
            <a:r>
              <a:rPr lang="ru-RU" sz="1700" b="1" dirty="0">
                <a:solidFill>
                  <a:srgbClr val="FF0000"/>
                </a:solidFill>
              </a:rPr>
              <a:t> </a:t>
            </a:r>
            <a:r>
              <a:rPr lang="ru-RU" sz="1700" b="1" dirty="0" err="1" smtClean="0">
                <a:solidFill>
                  <a:srgbClr val="FF0000"/>
                </a:solidFill>
              </a:rPr>
              <a:t>туралы</a:t>
            </a:r>
            <a:r>
              <a:rPr lang="ru-RU" sz="1700" dirty="0" smtClean="0">
                <a:solidFill>
                  <a:srgbClr val="FF0000"/>
                </a:solidFill>
              </a:rPr>
              <a:t> </a:t>
            </a:r>
            <a:r>
              <a:rPr lang="ru-RU" sz="1700" b="1" dirty="0" smtClean="0">
                <a:solidFill>
                  <a:srgbClr val="FF0000"/>
                </a:solidFill>
              </a:rPr>
              <a:t>2000 </a:t>
            </a:r>
            <a:r>
              <a:rPr lang="ru-RU" sz="1700" b="1" dirty="0" err="1">
                <a:solidFill>
                  <a:srgbClr val="FF0000"/>
                </a:solidFill>
              </a:rPr>
              <a:t>жылғы</a:t>
            </a:r>
            <a:r>
              <a:rPr lang="ru-RU" sz="1700" b="1" dirty="0">
                <a:solidFill>
                  <a:srgbClr val="FF0000"/>
                </a:solidFill>
              </a:rPr>
              <a:t> 5 </a:t>
            </a:r>
            <a:r>
              <a:rPr lang="ru-RU" sz="1700" b="1" dirty="0" err="1">
                <a:solidFill>
                  <a:srgbClr val="FF0000"/>
                </a:solidFill>
              </a:rPr>
              <a:t>шілдедегі</a:t>
            </a:r>
            <a:r>
              <a:rPr lang="ru-RU" sz="1700" b="1" dirty="0">
                <a:solidFill>
                  <a:srgbClr val="FF0000"/>
                </a:solidFill>
              </a:rPr>
              <a:t> № 78-ІІ</a:t>
            </a:r>
            <a:r>
              <a:rPr lang="ru-RU" sz="1700" dirty="0">
                <a:solidFill>
                  <a:srgbClr val="FF0000"/>
                </a:solidFill>
              </a:rPr>
              <a:t> </a:t>
            </a:r>
            <a:r>
              <a:rPr lang="ru-RU" sz="1700" b="1" dirty="0" err="1">
                <a:solidFill>
                  <a:srgbClr val="FF0000"/>
                </a:solidFill>
              </a:rPr>
              <a:t>Қазақстан</a:t>
            </a:r>
            <a:r>
              <a:rPr lang="ru-RU" sz="1700" b="1" dirty="0">
                <a:solidFill>
                  <a:srgbClr val="FF0000"/>
                </a:solidFill>
              </a:rPr>
              <a:t> </a:t>
            </a:r>
            <a:r>
              <a:rPr lang="ru-RU" sz="1700" b="1" dirty="0" err="1">
                <a:solidFill>
                  <a:srgbClr val="FF0000"/>
                </a:solidFill>
              </a:rPr>
              <a:t>Республикасының</a:t>
            </a:r>
            <a:r>
              <a:rPr lang="ru-RU" sz="1700" b="1" dirty="0">
                <a:solidFill>
                  <a:srgbClr val="FF0000"/>
                </a:solidFill>
              </a:rPr>
              <a:t> </a:t>
            </a:r>
            <a:r>
              <a:rPr lang="ru-RU" sz="1700" b="1" dirty="0" err="1" smtClean="0">
                <a:solidFill>
                  <a:srgbClr val="FF0000"/>
                </a:solidFill>
              </a:rPr>
              <a:t>Заңы</a:t>
            </a:r>
            <a:r>
              <a:rPr lang="ru-RU" sz="1700" dirty="0" smtClean="0">
                <a:solidFill>
                  <a:srgbClr val="FF0000"/>
                </a:solidFill>
              </a:rPr>
              <a:t> </a:t>
            </a:r>
            <a:r>
              <a:rPr lang="ru-RU" sz="1700" i="1" dirty="0" smtClean="0">
                <a:solidFill>
                  <a:srgbClr val="FF0000"/>
                </a:solidFill>
              </a:rPr>
              <a:t>(2020.01.01</a:t>
            </a:r>
            <a:r>
              <a:rPr lang="ru-RU" sz="1700" i="1" dirty="0">
                <a:solidFill>
                  <a:srgbClr val="FF0000"/>
                </a:solidFill>
              </a:rPr>
              <a:t>. </a:t>
            </a:r>
            <a:r>
              <a:rPr lang="ru-RU" sz="1700" i="1" dirty="0" err="1">
                <a:solidFill>
                  <a:srgbClr val="FF0000"/>
                </a:solidFill>
              </a:rPr>
              <a:t>берілген</a:t>
            </a:r>
            <a:r>
              <a:rPr lang="ru-RU" sz="1700" i="1" dirty="0">
                <a:solidFill>
                  <a:srgbClr val="FF0000"/>
                </a:solidFill>
              </a:rPr>
              <a:t> </a:t>
            </a:r>
            <a:r>
              <a:rPr lang="ru-RU" sz="1700" i="1" u="sng" dirty="0" err="1">
                <a:solidFill>
                  <a:srgbClr val="FF0000"/>
                </a:solidFill>
                <a:hlinkClick r:id="rId2" tooltip="Қаржы лизингі туралы 2000 жылғы 5 шілдедегі № 78-ІІ Қазақстан Республикасының Заңы (2020.01.01. берілген өзгерістер мен толықтырулармен)"/>
              </a:rPr>
              <a:t>өзгерістер</a:t>
            </a:r>
            <a:r>
              <a:rPr lang="ru-RU" sz="1700" i="1" u="sng" dirty="0">
                <a:solidFill>
                  <a:srgbClr val="FF0000"/>
                </a:solidFill>
                <a:hlinkClick r:id="rId2" tooltip="Қаржы лизингі туралы 2000 жылғы 5 шілдедегі № 78-ІІ Қазақстан Республикасының Заңы (2020.01.01. берілген өзгерістер мен толықтырулармен)"/>
              </a:rPr>
              <a:t> мен </a:t>
            </a:r>
            <a:r>
              <a:rPr lang="ru-RU" sz="1700" i="1" u="sng" dirty="0" err="1">
                <a:solidFill>
                  <a:srgbClr val="FF0000"/>
                </a:solidFill>
                <a:hlinkClick r:id="rId2" tooltip="Қаржы лизингі туралы 2000 жылғы 5 шілдедегі № 78-ІІ Қазақстан Республикасының Заңы (2020.01.01. берілген өзгерістер мен толықтырулармен)"/>
              </a:rPr>
              <a:t>толықтырулармен</a:t>
            </a:r>
            <a:r>
              <a:rPr lang="ru-RU" sz="1700" i="1" dirty="0">
                <a:solidFill>
                  <a:srgbClr val="FF0000"/>
                </a:solidFill>
              </a:rPr>
              <a:t>)</a:t>
            </a:r>
            <a:endParaRPr lang="ru-RU" sz="1700" dirty="0">
              <a:solidFill>
                <a:srgbClr val="FF0000"/>
              </a:solidFill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308428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err="1"/>
              <a:t>Лизингт</a:t>
            </a:r>
            <a:r>
              <a:rPr lang="en-US" dirty="0" err="1"/>
              <a:t>i</a:t>
            </a:r>
            <a:r>
              <a:rPr lang="ru-RU" dirty="0"/>
              <a:t>ң </a:t>
            </a:r>
            <a:r>
              <a:rPr lang="ru-RU" dirty="0" err="1"/>
              <a:t>нысандары</a:t>
            </a:r>
            <a:r>
              <a:rPr lang="ru-RU" dirty="0"/>
              <a:t>:</a:t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1</a:t>
            </a:r>
            <a:r>
              <a:rPr lang="ru-RU" dirty="0"/>
              <a:t>) </a:t>
            </a:r>
            <a:r>
              <a:rPr lang="en-US" dirty="0" err="1"/>
              <a:t>i</a:t>
            </a:r>
            <a:r>
              <a:rPr lang="ru-RU" dirty="0" err="1"/>
              <a:t>шк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ru-RU" dirty="0"/>
              <a:t>лизинг. </a:t>
            </a:r>
            <a:endParaRPr lang="ru-RU" dirty="0" smtClean="0"/>
          </a:p>
          <a:p>
            <a:r>
              <a:rPr lang="en-US" dirty="0" smtClean="0"/>
              <a:t>I</a:t>
            </a:r>
            <a:r>
              <a:rPr lang="ru-RU" dirty="0" err="1"/>
              <a:t>шк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ru-RU" dirty="0" err="1"/>
              <a:t>лизингт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ru-RU" dirty="0" err="1"/>
              <a:t>жүзеге</a:t>
            </a:r>
            <a:r>
              <a:rPr lang="ru-RU" dirty="0"/>
              <a:t> </a:t>
            </a:r>
            <a:r>
              <a:rPr lang="ru-RU" dirty="0" err="1"/>
              <a:t>асырған</a:t>
            </a:r>
            <a:r>
              <a:rPr lang="ru-RU" dirty="0"/>
              <a:t> </a:t>
            </a:r>
            <a:r>
              <a:rPr lang="ru-RU" dirty="0" err="1"/>
              <a:t>кезде</a:t>
            </a:r>
            <a:r>
              <a:rPr lang="ru-RU" dirty="0"/>
              <a:t> лизинг </a:t>
            </a:r>
            <a:r>
              <a:rPr lang="ru-RU" dirty="0" err="1"/>
              <a:t>беруш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ru-RU" dirty="0"/>
              <a:t>мен лизинг </a:t>
            </a:r>
            <a:r>
              <a:rPr lang="ru-RU" dirty="0" err="1"/>
              <a:t>алушы</a:t>
            </a:r>
            <a:r>
              <a:rPr lang="ru-RU" dirty="0"/>
              <a:t> </a:t>
            </a:r>
            <a:r>
              <a:rPr lang="ru-RU" dirty="0" err="1"/>
              <a:t>Қазақстан</a:t>
            </a:r>
            <a:r>
              <a:rPr lang="ru-RU" dirty="0"/>
              <a:t> </a:t>
            </a:r>
            <a:r>
              <a:rPr lang="ru-RU" dirty="0" err="1"/>
              <a:t>Республикасының</a:t>
            </a:r>
            <a:r>
              <a:rPr lang="ru-RU" dirty="0"/>
              <a:t> </a:t>
            </a:r>
            <a:r>
              <a:rPr lang="ru-RU" dirty="0" err="1"/>
              <a:t>резиденттер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ru-RU" dirty="0" err="1"/>
              <a:t>болып</a:t>
            </a:r>
            <a:r>
              <a:rPr lang="ru-RU" dirty="0"/>
              <a:t> </a:t>
            </a:r>
            <a:r>
              <a:rPr lang="ru-RU" dirty="0" err="1"/>
              <a:t>табылады</a:t>
            </a:r>
            <a:r>
              <a:rPr lang="ru-RU" dirty="0"/>
              <a:t>.</a:t>
            </a:r>
          </a:p>
          <a:p>
            <a:r>
              <a:rPr lang="ru-RU" dirty="0" smtClean="0"/>
              <a:t>2</a:t>
            </a:r>
            <a:r>
              <a:rPr lang="ru-RU" dirty="0"/>
              <a:t>) </a:t>
            </a:r>
            <a:r>
              <a:rPr lang="ru-RU" dirty="0" err="1"/>
              <a:t>халықаралық</a:t>
            </a:r>
            <a:r>
              <a:rPr lang="ru-RU" dirty="0"/>
              <a:t> лизинг</a:t>
            </a:r>
            <a:r>
              <a:rPr lang="ru-RU" dirty="0" smtClean="0"/>
              <a:t>.</a:t>
            </a:r>
          </a:p>
          <a:p>
            <a:r>
              <a:rPr lang="ru-RU" dirty="0" smtClean="0"/>
              <a:t> </a:t>
            </a:r>
            <a:r>
              <a:rPr lang="ru-RU" dirty="0" err="1"/>
              <a:t>Халықаралық</a:t>
            </a:r>
            <a:r>
              <a:rPr lang="ru-RU" dirty="0"/>
              <a:t> </a:t>
            </a:r>
            <a:r>
              <a:rPr lang="ru-RU" dirty="0" err="1"/>
              <a:t>лизингт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ru-RU" dirty="0" err="1"/>
              <a:t>жүзеге</a:t>
            </a:r>
            <a:r>
              <a:rPr lang="ru-RU" dirty="0"/>
              <a:t> </a:t>
            </a:r>
            <a:r>
              <a:rPr lang="ru-RU" dirty="0" err="1"/>
              <a:t>асырған</a:t>
            </a:r>
            <a:r>
              <a:rPr lang="ru-RU" dirty="0"/>
              <a:t> </a:t>
            </a:r>
            <a:r>
              <a:rPr lang="ru-RU" dirty="0" err="1"/>
              <a:t>кезде</a:t>
            </a:r>
            <a:r>
              <a:rPr lang="ru-RU" dirty="0"/>
              <a:t> лизинг </a:t>
            </a:r>
            <a:r>
              <a:rPr lang="ru-RU" dirty="0" err="1"/>
              <a:t>беруш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ru-RU" dirty="0" err="1"/>
              <a:t>немесе</a:t>
            </a:r>
            <a:r>
              <a:rPr lang="ru-RU" dirty="0"/>
              <a:t> лизинг </a:t>
            </a:r>
            <a:r>
              <a:rPr lang="ru-RU" dirty="0" err="1"/>
              <a:t>алушы</a:t>
            </a:r>
            <a:r>
              <a:rPr lang="ru-RU" dirty="0"/>
              <a:t> </a:t>
            </a:r>
            <a:r>
              <a:rPr lang="ru-RU" dirty="0" err="1"/>
              <a:t>Қазақстан</a:t>
            </a:r>
            <a:r>
              <a:rPr lang="ru-RU" dirty="0"/>
              <a:t> </a:t>
            </a:r>
            <a:r>
              <a:rPr lang="ru-RU" dirty="0" err="1"/>
              <a:t>Республикасының</a:t>
            </a:r>
            <a:r>
              <a:rPr lang="ru-RU" dirty="0"/>
              <a:t> резидент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ru-RU" dirty="0" err="1"/>
              <a:t>болып</a:t>
            </a:r>
            <a:r>
              <a:rPr lang="ru-RU" dirty="0"/>
              <a:t> </a:t>
            </a:r>
            <a:r>
              <a:rPr lang="ru-RU" dirty="0" err="1"/>
              <a:t>табылмайды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516748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559896"/>
          </a:xfrm>
        </p:spPr>
        <p:txBody>
          <a:bodyPr>
            <a:normAutofit fontScale="77500" lnSpcReduction="20000"/>
          </a:bodyPr>
          <a:lstStyle/>
          <a:p>
            <a:r>
              <a:rPr lang="ru-RU" dirty="0" err="1"/>
              <a:t>Лизингт</a:t>
            </a:r>
            <a:r>
              <a:rPr lang="en-US" dirty="0" err="1"/>
              <a:t>i</a:t>
            </a:r>
            <a:r>
              <a:rPr lang="ru-RU" dirty="0"/>
              <a:t>ң </a:t>
            </a:r>
            <a:r>
              <a:rPr lang="ru-RU" dirty="0" err="1"/>
              <a:t>түрлер</a:t>
            </a:r>
            <a:r>
              <a:rPr lang="en-US" dirty="0"/>
              <a:t>i:</a:t>
            </a:r>
          </a:p>
          <a:p>
            <a:r>
              <a:rPr lang="en-US" dirty="0"/>
              <a:t>1) </a:t>
            </a:r>
            <a:r>
              <a:rPr lang="ru-RU" dirty="0" err="1"/>
              <a:t>қайтару</a:t>
            </a:r>
            <a:r>
              <a:rPr lang="ru-RU" dirty="0"/>
              <a:t> лизинг</a:t>
            </a:r>
            <a:r>
              <a:rPr lang="en-US" dirty="0" err="1"/>
              <a:t>i</a:t>
            </a:r>
            <a:r>
              <a:rPr lang="en-US" dirty="0"/>
              <a:t> - </a:t>
            </a:r>
            <a:r>
              <a:rPr lang="ru-RU" dirty="0" err="1"/>
              <a:t>лизингт</a:t>
            </a:r>
            <a:r>
              <a:rPr lang="en-US" dirty="0" err="1"/>
              <a:t>i</a:t>
            </a:r>
            <a:r>
              <a:rPr lang="ru-RU" dirty="0"/>
              <a:t>ң б</a:t>
            </a:r>
            <a:r>
              <a:rPr lang="en-US" dirty="0" err="1"/>
              <a:t>i</a:t>
            </a:r>
            <a:r>
              <a:rPr lang="ru-RU" dirty="0"/>
              <a:t>р </a:t>
            </a:r>
            <a:r>
              <a:rPr lang="ru-RU" dirty="0" err="1"/>
              <a:t>түр</a:t>
            </a:r>
            <a:r>
              <a:rPr lang="en-US" dirty="0" err="1"/>
              <a:t>i</a:t>
            </a:r>
            <a:r>
              <a:rPr lang="en-US" dirty="0"/>
              <a:t>, </a:t>
            </a:r>
            <a:r>
              <a:rPr lang="ru-RU" dirty="0" err="1"/>
              <a:t>ол</a:t>
            </a:r>
            <a:r>
              <a:rPr lang="ru-RU" dirty="0"/>
              <a:t> </a:t>
            </a:r>
            <a:r>
              <a:rPr lang="ru-RU" dirty="0" err="1"/>
              <a:t>бойынша</a:t>
            </a:r>
            <a:r>
              <a:rPr lang="ru-RU" dirty="0"/>
              <a:t> </a:t>
            </a:r>
            <a:r>
              <a:rPr lang="ru-RU" dirty="0" err="1"/>
              <a:t>сатушы</a:t>
            </a:r>
            <a:r>
              <a:rPr lang="ru-RU" dirty="0"/>
              <a:t> лизинг </a:t>
            </a:r>
            <a:r>
              <a:rPr lang="ru-RU" dirty="0" err="1"/>
              <a:t>нысанасын</a:t>
            </a:r>
            <a:r>
              <a:rPr lang="ru-RU" dirty="0"/>
              <a:t> лизинг </a:t>
            </a:r>
            <a:r>
              <a:rPr lang="ru-RU" dirty="0" err="1"/>
              <a:t>беруш</a:t>
            </a:r>
            <a:r>
              <a:rPr lang="en-US" dirty="0" err="1"/>
              <a:t>i</a:t>
            </a:r>
            <a:r>
              <a:rPr lang="ru-RU" dirty="0" err="1"/>
              <a:t>ге</a:t>
            </a:r>
            <a:r>
              <a:rPr lang="ru-RU" dirty="0"/>
              <a:t> осы лизинг </a:t>
            </a:r>
            <a:r>
              <a:rPr lang="ru-RU" dirty="0" err="1"/>
              <a:t>нысанасын</a:t>
            </a:r>
            <a:r>
              <a:rPr lang="ru-RU" dirty="0"/>
              <a:t> лизинг </a:t>
            </a:r>
            <a:r>
              <a:rPr lang="ru-RU" dirty="0" err="1"/>
              <a:t>алушы</a:t>
            </a:r>
            <a:r>
              <a:rPr lang="ru-RU" dirty="0"/>
              <a:t> </a:t>
            </a:r>
            <a:r>
              <a:rPr lang="ru-RU" dirty="0" err="1"/>
              <a:t>рет</a:t>
            </a:r>
            <a:r>
              <a:rPr lang="en-US" dirty="0" err="1"/>
              <a:t>i</a:t>
            </a:r>
            <a:r>
              <a:rPr lang="ru-RU" dirty="0" err="1"/>
              <a:t>нде</a:t>
            </a:r>
            <a:r>
              <a:rPr lang="ru-RU" dirty="0"/>
              <a:t> </a:t>
            </a:r>
            <a:r>
              <a:rPr lang="ru-RU" dirty="0" err="1"/>
              <a:t>лизингке</a:t>
            </a:r>
            <a:r>
              <a:rPr lang="ru-RU" dirty="0"/>
              <a:t> </a:t>
            </a:r>
            <a:r>
              <a:rPr lang="ru-RU" dirty="0" err="1"/>
              <a:t>алу</a:t>
            </a:r>
            <a:r>
              <a:rPr lang="ru-RU" dirty="0"/>
              <a:t> </a:t>
            </a:r>
            <a:r>
              <a:rPr lang="ru-RU" dirty="0" err="1"/>
              <a:t>талабымен</a:t>
            </a:r>
            <a:r>
              <a:rPr lang="ru-RU" dirty="0"/>
              <a:t> </a:t>
            </a:r>
            <a:r>
              <a:rPr lang="ru-RU" dirty="0" err="1"/>
              <a:t>сатады</a:t>
            </a:r>
            <a:r>
              <a:rPr lang="ru-RU" dirty="0" smtClean="0"/>
              <a:t>;</a:t>
            </a:r>
            <a:endParaRPr lang="ru-RU" dirty="0"/>
          </a:p>
          <a:p>
            <a:r>
              <a:rPr lang="ru-RU" dirty="0" smtClean="0"/>
              <a:t>2</a:t>
            </a:r>
            <a:r>
              <a:rPr lang="ru-RU" dirty="0"/>
              <a:t>) банк лизинг</a:t>
            </a:r>
            <a:r>
              <a:rPr lang="en-US" dirty="0" err="1"/>
              <a:t>i</a:t>
            </a:r>
            <a:r>
              <a:rPr lang="en-US" dirty="0"/>
              <a:t> - </a:t>
            </a:r>
            <a:r>
              <a:rPr lang="ru-RU" dirty="0" err="1"/>
              <a:t>лизингт</a:t>
            </a:r>
            <a:r>
              <a:rPr lang="en-US" dirty="0" err="1"/>
              <a:t>i</a:t>
            </a:r>
            <a:r>
              <a:rPr lang="ru-RU" dirty="0"/>
              <a:t>ң б</a:t>
            </a:r>
            <a:r>
              <a:rPr lang="en-US" dirty="0" err="1"/>
              <a:t>i</a:t>
            </a:r>
            <a:r>
              <a:rPr lang="ru-RU" dirty="0"/>
              <a:t>р </a:t>
            </a:r>
            <a:r>
              <a:rPr lang="ru-RU" dirty="0" err="1"/>
              <a:t>түр</a:t>
            </a:r>
            <a:r>
              <a:rPr lang="en-US" dirty="0" err="1"/>
              <a:t>i</a:t>
            </a:r>
            <a:r>
              <a:rPr lang="en-US" dirty="0"/>
              <a:t>, </a:t>
            </a:r>
            <a:r>
              <a:rPr lang="ru-RU" dirty="0" err="1"/>
              <a:t>мұнда</a:t>
            </a:r>
            <a:r>
              <a:rPr lang="ru-RU" dirty="0"/>
              <a:t> лизинг </a:t>
            </a:r>
            <a:r>
              <a:rPr lang="ru-RU" dirty="0" err="1"/>
              <a:t>беруш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ru-RU" dirty="0"/>
              <a:t>банк </a:t>
            </a:r>
            <a:r>
              <a:rPr lang="ru-RU" dirty="0" err="1"/>
              <a:t>болып</a:t>
            </a:r>
            <a:r>
              <a:rPr lang="ru-RU" dirty="0"/>
              <a:t> </a:t>
            </a:r>
            <a:r>
              <a:rPr lang="ru-RU" dirty="0" err="1"/>
              <a:t>табылады</a:t>
            </a:r>
            <a:r>
              <a:rPr lang="ru-RU" dirty="0"/>
              <a:t>;</a:t>
            </a:r>
          </a:p>
          <a:p>
            <a:r>
              <a:rPr lang="ru-RU" dirty="0"/>
              <a:t>3) </a:t>
            </a:r>
            <a:r>
              <a:rPr lang="ru-RU" dirty="0" err="1"/>
              <a:t>толық</a:t>
            </a:r>
            <a:r>
              <a:rPr lang="ru-RU" dirty="0"/>
              <a:t> лизинг - </a:t>
            </a:r>
            <a:r>
              <a:rPr lang="ru-RU" dirty="0" err="1"/>
              <a:t>лизингт</a:t>
            </a:r>
            <a:r>
              <a:rPr lang="en-US" dirty="0" err="1"/>
              <a:t>i</a:t>
            </a:r>
            <a:r>
              <a:rPr lang="ru-RU" dirty="0"/>
              <a:t>ң б</a:t>
            </a:r>
            <a:r>
              <a:rPr lang="en-US" dirty="0" err="1"/>
              <a:t>i</a:t>
            </a:r>
            <a:r>
              <a:rPr lang="ru-RU" dirty="0"/>
              <a:t>р </a:t>
            </a:r>
            <a:r>
              <a:rPr lang="ru-RU" dirty="0" err="1"/>
              <a:t>түр</a:t>
            </a:r>
            <a:r>
              <a:rPr lang="en-US" dirty="0" err="1"/>
              <a:t>i</a:t>
            </a:r>
            <a:r>
              <a:rPr lang="en-US" dirty="0"/>
              <a:t>, </a:t>
            </a:r>
            <a:r>
              <a:rPr lang="ru-RU" dirty="0" err="1"/>
              <a:t>ол</a:t>
            </a:r>
            <a:r>
              <a:rPr lang="ru-RU" dirty="0"/>
              <a:t> </a:t>
            </a:r>
            <a:r>
              <a:rPr lang="ru-RU" dirty="0" err="1"/>
              <a:t>бойынша</a:t>
            </a:r>
            <a:r>
              <a:rPr lang="ru-RU" dirty="0"/>
              <a:t> лизинг </a:t>
            </a:r>
            <a:r>
              <a:rPr lang="ru-RU" dirty="0" err="1"/>
              <a:t>нысанасына</a:t>
            </a:r>
            <a:r>
              <a:rPr lang="ru-RU" dirty="0"/>
              <a:t> </a:t>
            </a:r>
            <a:r>
              <a:rPr lang="ru-RU" dirty="0" err="1"/>
              <a:t>техникалық</a:t>
            </a:r>
            <a:r>
              <a:rPr lang="ru-RU" dirty="0"/>
              <a:t> </a:t>
            </a:r>
            <a:r>
              <a:rPr lang="ru-RU" dirty="0" err="1"/>
              <a:t>қызмет</a:t>
            </a:r>
            <a:r>
              <a:rPr lang="ru-RU" dirty="0"/>
              <a:t> </a:t>
            </a:r>
            <a:r>
              <a:rPr lang="ru-RU" dirty="0" err="1"/>
              <a:t>көрсетуд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оның</a:t>
            </a:r>
            <a:r>
              <a:rPr lang="ru-RU" dirty="0"/>
              <a:t> </a:t>
            </a:r>
            <a:r>
              <a:rPr lang="ru-RU" dirty="0" err="1"/>
              <a:t>ағымдағы</a:t>
            </a:r>
            <a:r>
              <a:rPr lang="ru-RU" dirty="0"/>
              <a:t> </a:t>
            </a:r>
            <a:r>
              <a:rPr lang="ru-RU" dirty="0" err="1"/>
              <a:t>жөндеу</a:t>
            </a:r>
            <a:r>
              <a:rPr lang="en-US" dirty="0" err="1"/>
              <a:t>i</a:t>
            </a:r>
            <a:r>
              <a:rPr lang="ru-RU" dirty="0"/>
              <a:t>н лизинг </a:t>
            </a:r>
            <a:r>
              <a:rPr lang="ru-RU" dirty="0" err="1"/>
              <a:t>беруш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ru-RU" dirty="0" err="1"/>
              <a:t>жүзеге</a:t>
            </a:r>
            <a:r>
              <a:rPr lang="ru-RU" dirty="0"/>
              <a:t> </a:t>
            </a:r>
            <a:r>
              <a:rPr lang="ru-RU" dirty="0" err="1"/>
              <a:t>асырады</a:t>
            </a:r>
            <a:r>
              <a:rPr lang="ru-RU" dirty="0"/>
              <a:t>;</a:t>
            </a:r>
          </a:p>
          <a:p>
            <a:r>
              <a:rPr lang="ru-RU" dirty="0" smtClean="0"/>
              <a:t>4</a:t>
            </a:r>
            <a:r>
              <a:rPr lang="ru-RU" dirty="0"/>
              <a:t>) таза лизинг - </a:t>
            </a:r>
            <a:r>
              <a:rPr lang="ru-RU" dirty="0" err="1"/>
              <a:t>лизингт</a:t>
            </a:r>
            <a:r>
              <a:rPr lang="en-US" dirty="0" err="1"/>
              <a:t>i</a:t>
            </a:r>
            <a:r>
              <a:rPr lang="ru-RU" dirty="0"/>
              <a:t>ң б</a:t>
            </a:r>
            <a:r>
              <a:rPr lang="en-US" dirty="0" err="1"/>
              <a:t>i</a:t>
            </a:r>
            <a:r>
              <a:rPr lang="ru-RU" dirty="0"/>
              <a:t>р </a:t>
            </a:r>
            <a:r>
              <a:rPr lang="ru-RU" dirty="0" err="1"/>
              <a:t>түр</a:t>
            </a:r>
            <a:r>
              <a:rPr lang="en-US" dirty="0" err="1"/>
              <a:t>i</a:t>
            </a:r>
            <a:r>
              <a:rPr lang="en-US" dirty="0"/>
              <a:t>, </a:t>
            </a:r>
            <a:r>
              <a:rPr lang="ru-RU" dirty="0" err="1"/>
              <a:t>ол</a:t>
            </a:r>
            <a:r>
              <a:rPr lang="ru-RU" dirty="0"/>
              <a:t> </a:t>
            </a:r>
            <a:r>
              <a:rPr lang="ru-RU" dirty="0" err="1"/>
              <a:t>бойынша</a:t>
            </a:r>
            <a:r>
              <a:rPr lang="ru-RU" dirty="0"/>
              <a:t> лизинг </a:t>
            </a:r>
            <a:r>
              <a:rPr lang="ru-RU" dirty="0" err="1"/>
              <a:t>нысанасына</a:t>
            </a:r>
            <a:r>
              <a:rPr lang="ru-RU" dirty="0"/>
              <a:t> </a:t>
            </a:r>
            <a:r>
              <a:rPr lang="ru-RU" dirty="0" err="1"/>
              <a:t>техникалық</a:t>
            </a:r>
            <a:r>
              <a:rPr lang="ru-RU" dirty="0"/>
              <a:t> </a:t>
            </a:r>
            <a:r>
              <a:rPr lang="ru-RU" dirty="0" err="1"/>
              <a:t>қызмет</a:t>
            </a:r>
            <a:r>
              <a:rPr lang="ru-RU" dirty="0"/>
              <a:t> </a:t>
            </a:r>
            <a:r>
              <a:rPr lang="ru-RU" dirty="0" err="1"/>
              <a:t>көрсетуд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оның</a:t>
            </a:r>
            <a:r>
              <a:rPr lang="ru-RU" dirty="0"/>
              <a:t> </a:t>
            </a:r>
            <a:r>
              <a:rPr lang="ru-RU" dirty="0" err="1"/>
              <a:t>ағымдағы</a:t>
            </a:r>
            <a:r>
              <a:rPr lang="ru-RU" dirty="0"/>
              <a:t> </a:t>
            </a:r>
            <a:r>
              <a:rPr lang="ru-RU" dirty="0" err="1"/>
              <a:t>жөндеу</a:t>
            </a:r>
            <a:r>
              <a:rPr lang="en-US" dirty="0" err="1"/>
              <a:t>i</a:t>
            </a:r>
            <a:r>
              <a:rPr lang="ru-RU" dirty="0"/>
              <a:t>н лизинг </a:t>
            </a:r>
            <a:r>
              <a:rPr lang="ru-RU" dirty="0" err="1"/>
              <a:t>алушы</a:t>
            </a:r>
            <a:r>
              <a:rPr lang="ru-RU" dirty="0"/>
              <a:t> </a:t>
            </a:r>
            <a:r>
              <a:rPr lang="ru-RU" dirty="0" err="1"/>
              <a:t>жүзеге</a:t>
            </a:r>
            <a:r>
              <a:rPr lang="ru-RU" dirty="0"/>
              <a:t> </a:t>
            </a:r>
            <a:r>
              <a:rPr lang="ru-RU" dirty="0" err="1"/>
              <a:t>асырады</a:t>
            </a:r>
            <a:r>
              <a:rPr lang="ru-RU" dirty="0"/>
              <a:t>.</a:t>
            </a:r>
          </a:p>
          <a:p>
            <a:r>
              <a:rPr lang="ru-RU" dirty="0"/>
              <a:t>5) ислам </a:t>
            </a:r>
            <a:r>
              <a:rPr lang="ru-RU" dirty="0" err="1"/>
              <a:t>лизингі</a:t>
            </a:r>
            <a:r>
              <a:rPr lang="ru-RU" dirty="0"/>
              <a:t> – осы </a:t>
            </a:r>
            <a:r>
              <a:rPr lang="ru-RU" dirty="0" err="1"/>
              <a:t>Заңның</a:t>
            </a:r>
            <a:r>
              <a:rPr lang="ru-RU" dirty="0"/>
              <a:t> 2-1-тарауында </a:t>
            </a:r>
            <a:r>
              <a:rPr lang="ru-RU" dirty="0" err="1"/>
              <a:t>белгіленген</a:t>
            </a:r>
            <a:r>
              <a:rPr lang="ru-RU" dirty="0"/>
              <a:t> </a:t>
            </a:r>
            <a:r>
              <a:rPr lang="ru-RU" dirty="0" err="1"/>
              <a:t>ерекшеліктер</a:t>
            </a:r>
            <a:r>
              <a:rPr lang="ru-RU" dirty="0"/>
              <a:t> </a:t>
            </a:r>
            <a:r>
              <a:rPr lang="ru-RU" dirty="0" err="1"/>
              <a:t>ескеріле</a:t>
            </a:r>
            <a:r>
              <a:rPr lang="ru-RU" dirty="0"/>
              <a:t> </a:t>
            </a:r>
            <a:r>
              <a:rPr lang="ru-RU" dirty="0" err="1"/>
              <a:t>отырып</a:t>
            </a:r>
            <a:r>
              <a:rPr lang="ru-RU" dirty="0"/>
              <a:t>, ислам </a:t>
            </a:r>
            <a:r>
              <a:rPr lang="ru-RU" dirty="0" err="1"/>
              <a:t>банктері</a:t>
            </a:r>
            <a:r>
              <a:rPr lang="ru-RU" dirty="0"/>
              <a:t> </a:t>
            </a:r>
            <a:r>
              <a:rPr lang="ru-RU" dirty="0" err="1"/>
              <a:t>қаржы</a:t>
            </a:r>
            <a:r>
              <a:rPr lang="ru-RU" dirty="0"/>
              <a:t> </a:t>
            </a:r>
            <a:r>
              <a:rPr lang="ru-RU" dirty="0" err="1"/>
              <a:t>нарығы</a:t>
            </a:r>
            <a:r>
              <a:rPr lang="ru-RU" dirty="0"/>
              <a:t> мен </a:t>
            </a:r>
            <a:r>
              <a:rPr lang="ru-RU" dirty="0" err="1"/>
              <a:t>қаржы</a:t>
            </a:r>
            <a:r>
              <a:rPr lang="ru-RU" dirty="0"/>
              <a:t> </a:t>
            </a:r>
            <a:r>
              <a:rPr lang="ru-RU" dirty="0" err="1"/>
              <a:t>ұйымдарын</a:t>
            </a:r>
            <a:r>
              <a:rPr lang="ru-RU" dirty="0"/>
              <a:t> </a:t>
            </a:r>
            <a:r>
              <a:rPr lang="ru-RU" dirty="0" err="1"/>
              <a:t>реттеу</a:t>
            </a:r>
            <a:r>
              <a:rPr lang="ru-RU" dirty="0"/>
              <a:t>, </a:t>
            </a:r>
            <a:r>
              <a:rPr lang="ru-RU" dirty="0" err="1"/>
              <a:t>бақылау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қадағалау</a:t>
            </a:r>
            <a:r>
              <a:rPr lang="ru-RU" dirty="0"/>
              <a:t> </a:t>
            </a:r>
            <a:r>
              <a:rPr lang="ru-RU" dirty="0" err="1"/>
              <a:t>жөніндегі</a:t>
            </a:r>
            <a:r>
              <a:rPr lang="ru-RU" dirty="0"/>
              <a:t> </a:t>
            </a:r>
            <a:r>
              <a:rPr lang="ru-RU" dirty="0" err="1"/>
              <a:t>уәкілетті</a:t>
            </a:r>
            <a:r>
              <a:rPr lang="ru-RU" dirty="0"/>
              <a:t> </a:t>
            </a:r>
            <a:r>
              <a:rPr lang="ru-RU" dirty="0" err="1"/>
              <a:t>органның</a:t>
            </a:r>
            <a:r>
              <a:rPr lang="ru-RU" dirty="0"/>
              <a:t> </a:t>
            </a:r>
            <a:r>
              <a:rPr lang="ru-RU" dirty="0" err="1"/>
              <a:t>лицензиясы</a:t>
            </a:r>
            <a:r>
              <a:rPr lang="ru-RU" dirty="0"/>
              <a:t> </a:t>
            </a:r>
            <a:r>
              <a:rPr lang="ru-RU" dirty="0" err="1"/>
              <a:t>негізінде</a:t>
            </a:r>
            <a:r>
              <a:rPr lang="ru-RU" dirty="0"/>
              <a:t>, </a:t>
            </a:r>
            <a:r>
              <a:rPr lang="ru-RU" dirty="0" err="1"/>
              <a:t>сондай-ақ</a:t>
            </a:r>
            <a:r>
              <a:rPr lang="ru-RU" dirty="0"/>
              <a:t> </a:t>
            </a:r>
            <a:r>
              <a:rPr lang="ru-RU" dirty="0" err="1"/>
              <a:t>акционерлік</a:t>
            </a:r>
            <a:r>
              <a:rPr lang="ru-RU" dirty="0"/>
              <a:t> </a:t>
            </a:r>
            <a:r>
              <a:rPr lang="ru-RU" dirty="0" err="1"/>
              <a:t>қоғамның</a:t>
            </a:r>
            <a:r>
              <a:rPr lang="ru-RU" dirty="0"/>
              <a:t> </a:t>
            </a:r>
            <a:r>
              <a:rPr lang="ru-RU" dirty="0" err="1"/>
              <a:t>ұйымдық-құқықтық</a:t>
            </a:r>
            <a:r>
              <a:rPr lang="ru-RU" dirty="0"/>
              <a:t> </a:t>
            </a:r>
            <a:r>
              <a:rPr lang="ru-RU" dirty="0" err="1"/>
              <a:t>нысанында</a:t>
            </a:r>
            <a:r>
              <a:rPr lang="ru-RU" dirty="0"/>
              <a:t> </a:t>
            </a:r>
            <a:r>
              <a:rPr lang="ru-RU" dirty="0" err="1"/>
              <a:t>құрылған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банктер</a:t>
            </a:r>
            <a:r>
              <a:rPr lang="ru-RU" dirty="0"/>
              <a:t> </a:t>
            </a:r>
            <a:r>
              <a:rPr lang="ru-RU" dirty="0" err="1"/>
              <a:t>болып</a:t>
            </a:r>
            <a:r>
              <a:rPr lang="ru-RU" dirty="0"/>
              <a:t> </a:t>
            </a:r>
            <a:r>
              <a:rPr lang="ru-RU" dirty="0" err="1"/>
              <a:t>табылмайтын</a:t>
            </a:r>
            <a:r>
              <a:rPr lang="ru-RU" dirty="0"/>
              <a:t> </a:t>
            </a:r>
            <a:r>
              <a:rPr lang="ru-RU" dirty="0" err="1"/>
              <a:t>өзге</a:t>
            </a:r>
            <a:r>
              <a:rPr lang="ru-RU" dirty="0"/>
              <a:t> де </a:t>
            </a:r>
            <a:r>
              <a:rPr lang="ru-RU" dirty="0" err="1"/>
              <a:t>заңды</a:t>
            </a:r>
            <a:r>
              <a:rPr lang="ru-RU" dirty="0"/>
              <a:t> </a:t>
            </a:r>
            <a:r>
              <a:rPr lang="ru-RU" dirty="0" err="1"/>
              <a:t>тұлғалар</a:t>
            </a:r>
            <a:r>
              <a:rPr lang="ru-RU" dirty="0"/>
              <a:t> </a:t>
            </a:r>
            <a:r>
              <a:rPr lang="ru-RU" dirty="0" err="1"/>
              <a:t>жүзеге</a:t>
            </a:r>
            <a:r>
              <a:rPr lang="ru-RU" dirty="0"/>
              <a:t> </a:t>
            </a:r>
            <a:r>
              <a:rPr lang="ru-RU" dirty="0" err="1"/>
              <a:t>асыратын</a:t>
            </a:r>
            <a:r>
              <a:rPr lang="ru-RU" dirty="0"/>
              <a:t> </a:t>
            </a:r>
            <a:r>
              <a:rPr lang="ru-RU" dirty="0" err="1"/>
              <a:t>лизингтің</a:t>
            </a:r>
            <a:r>
              <a:rPr lang="ru-RU" dirty="0"/>
              <a:t> </a:t>
            </a:r>
            <a:r>
              <a:rPr lang="ru-RU" dirty="0" err="1"/>
              <a:t>бір</a:t>
            </a:r>
            <a:r>
              <a:rPr lang="ru-RU" dirty="0"/>
              <a:t> </a:t>
            </a:r>
            <a:r>
              <a:rPr lang="ru-RU" dirty="0" err="1"/>
              <a:t>түрі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735231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631904"/>
          </a:xfrm>
        </p:spPr>
        <p:txBody>
          <a:bodyPr/>
          <a:lstStyle/>
          <a:p>
            <a:r>
              <a:rPr lang="ru-RU" dirty="0"/>
              <a:t>1. </a:t>
            </a:r>
            <a:r>
              <a:rPr lang="ru-RU" dirty="0" err="1"/>
              <a:t>Үйлер</a:t>
            </a:r>
            <a:r>
              <a:rPr lang="ru-RU" dirty="0"/>
              <a:t>, </a:t>
            </a:r>
            <a:r>
              <a:rPr lang="ru-RU" dirty="0" err="1"/>
              <a:t>ғимараттар</a:t>
            </a:r>
            <a:r>
              <a:rPr lang="ru-RU" dirty="0"/>
              <a:t>, </a:t>
            </a:r>
            <a:r>
              <a:rPr lang="ru-RU" dirty="0" err="1"/>
              <a:t>машиналар</a:t>
            </a:r>
            <a:r>
              <a:rPr lang="ru-RU" dirty="0"/>
              <a:t>, </a:t>
            </a:r>
            <a:r>
              <a:rPr lang="ru-RU" dirty="0" err="1"/>
              <a:t>жабдықтар</a:t>
            </a:r>
            <a:r>
              <a:rPr lang="ru-RU" dirty="0"/>
              <a:t>, </a:t>
            </a:r>
            <a:r>
              <a:rPr lang="ru-RU" dirty="0" err="1"/>
              <a:t>құрал-саймандар</a:t>
            </a:r>
            <a:r>
              <a:rPr lang="ru-RU" dirty="0"/>
              <a:t>, </a:t>
            </a:r>
            <a:r>
              <a:rPr lang="ru-RU" dirty="0" err="1"/>
              <a:t>көл</a:t>
            </a:r>
            <a:r>
              <a:rPr lang="en-US" dirty="0" err="1"/>
              <a:t>i</a:t>
            </a:r>
            <a:r>
              <a:rPr lang="ru-RU" dirty="0"/>
              <a:t>к </a:t>
            </a:r>
            <a:r>
              <a:rPr lang="ru-RU" dirty="0" err="1"/>
              <a:t>құралдары</a:t>
            </a:r>
            <a:r>
              <a:rPr lang="ru-RU" dirty="0"/>
              <a:t>, </a:t>
            </a:r>
            <a:r>
              <a:rPr lang="ru-RU" dirty="0" err="1"/>
              <a:t>жер</a:t>
            </a:r>
            <a:r>
              <a:rPr lang="ru-RU" dirty="0"/>
              <a:t> </a:t>
            </a:r>
            <a:r>
              <a:rPr lang="ru-RU" dirty="0" err="1"/>
              <a:t>учаскелер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кез</a:t>
            </a:r>
            <a:r>
              <a:rPr lang="ru-RU" dirty="0"/>
              <a:t> </a:t>
            </a:r>
            <a:r>
              <a:rPr lang="ru-RU" dirty="0" err="1"/>
              <a:t>келген</a:t>
            </a:r>
            <a:r>
              <a:rPr lang="ru-RU" dirty="0"/>
              <a:t> </a:t>
            </a:r>
            <a:r>
              <a:rPr lang="ru-RU" dirty="0" err="1"/>
              <a:t>басқа</a:t>
            </a:r>
            <a:r>
              <a:rPr lang="ru-RU" dirty="0"/>
              <a:t> да </a:t>
            </a:r>
            <a:r>
              <a:rPr lang="ru-RU" dirty="0" err="1"/>
              <a:t>тұтынылмайтын</a:t>
            </a:r>
            <a:r>
              <a:rPr lang="ru-RU" dirty="0"/>
              <a:t> </a:t>
            </a:r>
            <a:r>
              <a:rPr lang="ru-RU" dirty="0" err="1"/>
              <a:t>заттар</a:t>
            </a:r>
            <a:r>
              <a:rPr lang="ru-RU" dirty="0"/>
              <a:t> - лизинг </a:t>
            </a:r>
            <a:r>
              <a:rPr lang="ru-RU" dirty="0" err="1"/>
              <a:t>нысанасы</a:t>
            </a:r>
            <a:r>
              <a:rPr lang="ru-RU" dirty="0"/>
              <a:t> бола </a:t>
            </a:r>
            <a:r>
              <a:rPr lang="ru-RU" dirty="0" err="1"/>
              <a:t>алады</a:t>
            </a:r>
            <a:r>
              <a:rPr lang="ru-RU" dirty="0"/>
              <a:t>.</a:t>
            </a:r>
          </a:p>
          <a:p>
            <a:r>
              <a:rPr lang="ru-RU" dirty="0"/>
              <a:t>2. </a:t>
            </a:r>
            <a:r>
              <a:rPr lang="ru-RU" dirty="0" err="1"/>
              <a:t>Бағалы</a:t>
            </a:r>
            <a:r>
              <a:rPr lang="ru-RU" dirty="0"/>
              <a:t> </a:t>
            </a:r>
            <a:r>
              <a:rPr lang="ru-RU" dirty="0" err="1"/>
              <a:t>қағаздар</a:t>
            </a:r>
            <a:r>
              <a:rPr lang="ru-RU" dirty="0"/>
              <a:t> мен </a:t>
            </a:r>
            <a:r>
              <a:rPr lang="ru-RU" dirty="0" err="1"/>
              <a:t>табиғи</a:t>
            </a:r>
            <a:r>
              <a:rPr lang="ru-RU" dirty="0"/>
              <a:t> </a:t>
            </a:r>
            <a:r>
              <a:rPr lang="ru-RU" dirty="0" err="1"/>
              <a:t>ресурстар</a:t>
            </a:r>
            <a:r>
              <a:rPr lang="ru-RU" dirty="0"/>
              <a:t> лизинг </a:t>
            </a:r>
            <a:r>
              <a:rPr lang="ru-RU" dirty="0" err="1"/>
              <a:t>нысанасы</a:t>
            </a:r>
            <a:r>
              <a:rPr lang="ru-RU" dirty="0"/>
              <a:t> бола </a:t>
            </a:r>
            <a:r>
              <a:rPr lang="ru-RU" dirty="0" err="1"/>
              <a:t>алмайды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398442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3568" y="1268760"/>
            <a:ext cx="8229600" cy="4389120"/>
          </a:xfrm>
        </p:spPr>
        <p:txBody>
          <a:bodyPr/>
          <a:lstStyle/>
          <a:p>
            <a:r>
              <a:rPr lang="ru-RU" dirty="0" err="1"/>
              <a:t>Лизингтік</a:t>
            </a:r>
            <a:r>
              <a:rPr lang="ru-RU" dirty="0"/>
              <a:t> компания да, банк те лизинг </a:t>
            </a:r>
            <a:r>
              <a:rPr lang="ru-RU" dirty="0" err="1"/>
              <a:t>беруші</a:t>
            </a:r>
            <a:r>
              <a:rPr lang="ru-RU" dirty="0"/>
              <a:t> бола </a:t>
            </a:r>
            <a:r>
              <a:rPr lang="ru-RU" dirty="0" err="1"/>
              <a:t>алады</a:t>
            </a:r>
            <a:r>
              <a:rPr lang="ru-RU" dirty="0"/>
              <a:t>, ал </a:t>
            </a:r>
            <a:r>
              <a:rPr lang="ru-RU" dirty="0" err="1"/>
              <a:t>лизингтік</a:t>
            </a:r>
            <a:r>
              <a:rPr lang="ru-RU" dirty="0"/>
              <a:t> </a:t>
            </a:r>
            <a:r>
              <a:rPr lang="ru-RU" dirty="0" err="1"/>
              <a:t>компанияның</a:t>
            </a:r>
            <a:r>
              <a:rPr lang="ru-RU" dirty="0"/>
              <a:t> </a:t>
            </a:r>
            <a:r>
              <a:rPr lang="ru-RU" dirty="0" err="1"/>
              <a:t>қызметі</a:t>
            </a:r>
            <a:r>
              <a:rPr lang="ru-RU" dirty="0"/>
              <a:t> </a:t>
            </a:r>
            <a:r>
              <a:rPr lang="ru-RU" dirty="0" err="1"/>
              <a:t>лицензиялауға</a:t>
            </a:r>
            <a:r>
              <a:rPr lang="ru-RU" dirty="0"/>
              <a:t> </a:t>
            </a:r>
            <a:r>
              <a:rPr lang="ru-RU" dirty="0" err="1"/>
              <a:t>жатпайды</a:t>
            </a:r>
            <a:r>
              <a:rPr lang="ru-RU" dirty="0"/>
              <a:t>, ал </a:t>
            </a:r>
            <a:r>
              <a:rPr lang="ru-RU" dirty="0" err="1"/>
              <a:t>банктер</a:t>
            </a:r>
            <a:r>
              <a:rPr lang="ru-RU" dirty="0"/>
              <a:t> </a:t>
            </a:r>
            <a:r>
              <a:rPr lang="ru-RU" dirty="0" err="1"/>
              <a:t>лизингтік</a:t>
            </a:r>
            <a:r>
              <a:rPr lang="ru-RU" dirty="0"/>
              <a:t> </a:t>
            </a:r>
            <a:r>
              <a:rPr lang="ru-RU" dirty="0" err="1"/>
              <a:t>операцияларды</a:t>
            </a:r>
            <a:r>
              <a:rPr lang="ru-RU" dirty="0"/>
              <a:t> </a:t>
            </a:r>
            <a:r>
              <a:rPr lang="ru-RU" dirty="0" err="1"/>
              <a:t>жүргізуге</a:t>
            </a:r>
            <a:r>
              <a:rPr lang="ru-RU" dirty="0"/>
              <a:t> лицензия </a:t>
            </a:r>
            <a:r>
              <a:rPr lang="ru-RU" dirty="0" err="1"/>
              <a:t>алуы</a:t>
            </a:r>
            <a:r>
              <a:rPr lang="ru-RU" dirty="0"/>
              <a:t> </a:t>
            </a:r>
            <a:r>
              <a:rPr lang="ru-RU" dirty="0" err="1"/>
              <a:t>тиіс</a:t>
            </a:r>
            <a:r>
              <a:rPr lang="ru-RU" dirty="0"/>
              <a:t>. </a:t>
            </a:r>
            <a:r>
              <a:rPr lang="ru-RU" dirty="0" err="1"/>
              <a:t>Банктік</a:t>
            </a:r>
            <a:r>
              <a:rPr lang="ru-RU" dirty="0"/>
              <a:t> </a:t>
            </a:r>
            <a:r>
              <a:rPr lang="ru-RU" dirty="0" err="1"/>
              <a:t>лизингтік</a:t>
            </a:r>
            <a:r>
              <a:rPr lang="ru-RU" dirty="0"/>
              <a:t> </a:t>
            </a:r>
            <a:r>
              <a:rPr lang="ru-RU" dirty="0" err="1"/>
              <a:t>операцияларды</a:t>
            </a:r>
            <a:r>
              <a:rPr lang="ru-RU" dirty="0"/>
              <a:t> </a:t>
            </a:r>
            <a:r>
              <a:rPr lang="ru-RU" dirty="0" err="1"/>
              <a:t>лицензиялаушы</a:t>
            </a:r>
            <a:r>
              <a:rPr lang="ru-RU" dirty="0"/>
              <a:t> орган - </a:t>
            </a:r>
            <a:r>
              <a:rPr lang="ru-RU" dirty="0" err="1"/>
              <a:t>Қазақстан</a:t>
            </a:r>
            <a:r>
              <a:rPr lang="ru-RU" dirty="0"/>
              <a:t> </a:t>
            </a:r>
            <a:r>
              <a:rPr lang="ru-RU" dirty="0" err="1"/>
              <a:t>Республикасының</a:t>
            </a:r>
            <a:r>
              <a:rPr lang="ru-RU" dirty="0"/>
              <a:t> </a:t>
            </a:r>
            <a:r>
              <a:rPr lang="ru-RU" dirty="0" err="1"/>
              <a:t>Қаржы</a:t>
            </a:r>
            <a:r>
              <a:rPr lang="ru-RU" dirty="0"/>
              <a:t> </a:t>
            </a:r>
            <a:r>
              <a:rPr lang="ru-RU" dirty="0" err="1"/>
              <a:t>нарығы</a:t>
            </a:r>
            <a:r>
              <a:rPr lang="ru-RU" dirty="0"/>
              <a:t> мен </a:t>
            </a:r>
            <a:r>
              <a:rPr lang="ru-RU" dirty="0" err="1"/>
              <a:t>қаржы</a:t>
            </a:r>
            <a:r>
              <a:rPr lang="ru-RU" dirty="0"/>
              <a:t> </a:t>
            </a:r>
            <a:r>
              <a:rPr lang="ru-RU" dirty="0" err="1"/>
              <a:t>ұйымдарын</a:t>
            </a:r>
            <a:r>
              <a:rPr lang="ru-RU" dirty="0"/>
              <a:t> </a:t>
            </a:r>
            <a:r>
              <a:rPr lang="ru-RU" dirty="0" err="1"/>
              <a:t>реттеу</a:t>
            </a:r>
            <a:r>
              <a:rPr lang="ru-RU" dirty="0"/>
              <a:t> мен </a:t>
            </a:r>
            <a:r>
              <a:rPr lang="ru-RU" dirty="0" err="1"/>
              <a:t>қадағалау</a:t>
            </a:r>
            <a:r>
              <a:rPr lang="ru-RU" dirty="0"/>
              <a:t> </a:t>
            </a:r>
            <a:r>
              <a:rPr lang="ru-RU" dirty="0" err="1"/>
              <a:t>агенттігі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7245995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340768"/>
            <a:ext cx="8229600" cy="72008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600" dirty="0"/>
              <a:t>ҚР </a:t>
            </a:r>
            <a:r>
              <a:rPr lang="ru-RU" sz="3600" dirty="0" err="1"/>
              <a:t>лизингтік</a:t>
            </a:r>
            <a:r>
              <a:rPr lang="ru-RU" sz="3600" dirty="0"/>
              <a:t> </a:t>
            </a:r>
            <a:r>
              <a:rPr lang="ru-RU" sz="3600" dirty="0" err="1"/>
              <a:t>қатынастарды</a:t>
            </a:r>
            <a:r>
              <a:rPr lang="ru-RU" sz="3600" dirty="0"/>
              <a:t> </a:t>
            </a:r>
            <a:r>
              <a:rPr lang="ru-RU" sz="3600" dirty="0" err="1"/>
              <a:t>реттеудің</a:t>
            </a:r>
            <a:r>
              <a:rPr lang="ru-RU" sz="3600" dirty="0"/>
              <a:t> </a:t>
            </a:r>
            <a:r>
              <a:rPr lang="ru-RU" sz="3600" dirty="0" err="1"/>
              <a:t>нормативтік</a:t>
            </a:r>
            <a:r>
              <a:rPr lang="ru-RU" sz="3600" dirty="0"/>
              <a:t> – </a:t>
            </a:r>
            <a:r>
              <a:rPr lang="ru-RU" sz="3600" dirty="0" err="1"/>
              <a:t>құқықтық</a:t>
            </a:r>
            <a:r>
              <a:rPr lang="ru-RU" sz="3600" dirty="0"/>
              <a:t> </a:t>
            </a:r>
            <a:r>
              <a:rPr lang="ru-RU" sz="3600" dirty="0" err="1"/>
              <a:t>базасы</a:t>
            </a:r>
            <a:r>
              <a:rPr lang="ru-RU" sz="3600" dirty="0"/>
              <a:t> </a:t>
            </a:r>
            <a:r>
              <a:rPr lang="ru-RU" sz="3600" dirty="0" err="1"/>
              <a:t>келесілерді</a:t>
            </a:r>
            <a:r>
              <a:rPr lang="ru-RU" sz="3600" dirty="0"/>
              <a:t> </a:t>
            </a:r>
            <a:r>
              <a:rPr lang="ru-RU" sz="3600" dirty="0" err="1"/>
              <a:t>қамтиды</a:t>
            </a:r>
            <a:r>
              <a:rPr lang="ru-RU" sz="3600" dirty="0"/>
              <a:t>: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556792"/>
            <a:ext cx="8229600" cy="4767808"/>
          </a:xfrm>
        </p:spPr>
        <p:txBody>
          <a:bodyPr>
            <a:normAutofit fontScale="92500" lnSpcReduction="20000"/>
          </a:bodyPr>
          <a:lstStyle/>
          <a:p>
            <a:r>
              <a:rPr lang="ru-RU" b="1" dirty="0" smtClean="0"/>
              <a:t>1</a:t>
            </a:r>
            <a:r>
              <a:rPr lang="ru-RU" b="1" dirty="0"/>
              <a:t>) </a:t>
            </a:r>
            <a:r>
              <a:rPr lang="ru-RU" b="1" dirty="0" err="1"/>
              <a:t>Азаматтық</a:t>
            </a:r>
            <a:r>
              <a:rPr lang="ru-RU" b="1" dirty="0"/>
              <a:t> – </a:t>
            </a:r>
            <a:r>
              <a:rPr lang="ru-RU" b="1" dirty="0" err="1"/>
              <a:t>құқықтық</a:t>
            </a:r>
            <a:r>
              <a:rPr lang="ru-RU" b="1" dirty="0"/>
              <a:t> </a:t>
            </a:r>
            <a:r>
              <a:rPr lang="ru-RU" b="1" dirty="0" err="1"/>
              <a:t>реттеу</a:t>
            </a:r>
            <a:r>
              <a:rPr lang="ru-RU" b="1" dirty="0"/>
              <a:t>:</a:t>
            </a:r>
          </a:p>
          <a:p>
            <a:r>
              <a:rPr lang="ru-RU" dirty="0" smtClean="0"/>
              <a:t> </a:t>
            </a:r>
            <a:r>
              <a:rPr lang="ru-RU" dirty="0"/>
              <a:t>ҚР </a:t>
            </a:r>
            <a:r>
              <a:rPr lang="ru-RU" dirty="0" err="1"/>
              <a:t>Азаматтық</a:t>
            </a:r>
            <a:r>
              <a:rPr lang="ru-RU" dirty="0"/>
              <a:t> </a:t>
            </a:r>
            <a:r>
              <a:rPr lang="ru-RU" dirty="0" err="1" smtClean="0"/>
              <a:t>кодексі</a:t>
            </a:r>
            <a:r>
              <a:rPr lang="ru-RU" dirty="0"/>
              <a:t>.</a:t>
            </a:r>
          </a:p>
          <a:p>
            <a:r>
              <a:rPr lang="ru-RU" dirty="0" smtClean="0"/>
              <a:t>ҚР </a:t>
            </a:r>
            <a:r>
              <a:rPr lang="ru-RU" dirty="0"/>
              <a:t>« </a:t>
            </a:r>
            <a:r>
              <a:rPr lang="ru-RU" dirty="0" err="1"/>
              <a:t>Қаржылық</a:t>
            </a:r>
            <a:r>
              <a:rPr lang="ru-RU" dirty="0"/>
              <a:t> лизинг </a:t>
            </a:r>
            <a:r>
              <a:rPr lang="ru-RU" dirty="0" err="1"/>
              <a:t>туралы</a:t>
            </a:r>
            <a:r>
              <a:rPr lang="ru-RU" dirty="0"/>
              <a:t>» </a:t>
            </a:r>
            <a:r>
              <a:rPr lang="ru-RU" dirty="0" err="1"/>
              <a:t>заңы</a:t>
            </a:r>
            <a:r>
              <a:rPr lang="ru-RU" dirty="0"/>
              <a:t>.</a:t>
            </a:r>
          </a:p>
          <a:p>
            <a:r>
              <a:rPr lang="ru-RU" dirty="0" smtClean="0"/>
              <a:t> </a:t>
            </a:r>
            <a:r>
              <a:rPr lang="ru-RU" dirty="0"/>
              <a:t>ҚР «ҚР </a:t>
            </a:r>
            <a:r>
              <a:rPr lang="ru-RU" dirty="0" err="1"/>
              <a:t>қаржы</a:t>
            </a:r>
            <a:r>
              <a:rPr lang="ru-RU" dirty="0"/>
              <a:t> </a:t>
            </a:r>
            <a:r>
              <a:rPr lang="ru-RU" dirty="0" err="1"/>
              <a:t>лизингі</a:t>
            </a:r>
            <a:r>
              <a:rPr lang="ru-RU" dirty="0"/>
              <a:t> </a:t>
            </a:r>
            <a:r>
              <a:rPr lang="ru-RU" dirty="0" err="1"/>
              <a:t>туралы</a:t>
            </a:r>
            <a:r>
              <a:rPr lang="ru-RU" dirty="0"/>
              <a:t> </a:t>
            </a:r>
            <a:r>
              <a:rPr lang="ru-RU" dirty="0" err="1"/>
              <a:t>заңына</a:t>
            </a:r>
            <a:r>
              <a:rPr lang="ru-RU" dirty="0"/>
              <a:t> </a:t>
            </a:r>
            <a:r>
              <a:rPr lang="ru-RU" dirty="0" err="1"/>
              <a:t>кейбір</a:t>
            </a:r>
            <a:r>
              <a:rPr lang="ru-RU" dirty="0"/>
              <a:t> </a:t>
            </a:r>
            <a:r>
              <a:rPr lang="ru-RU" dirty="0" err="1"/>
              <a:t>өзгерістер</a:t>
            </a:r>
            <a:r>
              <a:rPr lang="ru-RU" dirty="0"/>
              <a:t> мен </a:t>
            </a:r>
            <a:r>
              <a:rPr lang="ru-RU" dirty="0" err="1"/>
              <a:t>толықтырулар</a:t>
            </a:r>
            <a:r>
              <a:rPr lang="ru-RU" dirty="0"/>
              <a:t> </a:t>
            </a:r>
            <a:r>
              <a:rPr lang="ru-RU" dirty="0" err="1"/>
              <a:t>енгізу</a:t>
            </a:r>
            <a:r>
              <a:rPr lang="ru-RU" dirty="0"/>
              <a:t> </a:t>
            </a:r>
            <a:r>
              <a:rPr lang="ru-RU" dirty="0" err="1"/>
              <a:t>туралы</a:t>
            </a:r>
            <a:r>
              <a:rPr lang="ru-RU" dirty="0"/>
              <a:t>» </a:t>
            </a:r>
            <a:r>
              <a:rPr lang="ru-RU" dirty="0" err="1"/>
              <a:t>заңы</a:t>
            </a:r>
            <a:r>
              <a:rPr lang="ru-RU" dirty="0"/>
              <a:t>.</a:t>
            </a:r>
          </a:p>
          <a:p>
            <a:r>
              <a:rPr lang="ru-RU" b="1" dirty="0"/>
              <a:t>2) </a:t>
            </a:r>
            <a:r>
              <a:rPr lang="ru-RU" b="1" dirty="0" err="1"/>
              <a:t>Салықтық</a:t>
            </a:r>
            <a:r>
              <a:rPr lang="ru-RU" b="1" dirty="0"/>
              <a:t> </a:t>
            </a:r>
            <a:r>
              <a:rPr lang="ru-RU" b="1" dirty="0" err="1"/>
              <a:t>реттеу</a:t>
            </a:r>
            <a:r>
              <a:rPr lang="ru-RU" b="1" dirty="0"/>
              <a:t>:</a:t>
            </a:r>
          </a:p>
          <a:p>
            <a:r>
              <a:rPr lang="ru-RU" dirty="0" smtClean="0"/>
              <a:t> </a:t>
            </a:r>
            <a:r>
              <a:rPr lang="ru-RU" dirty="0"/>
              <a:t>ҚР </a:t>
            </a:r>
            <a:r>
              <a:rPr lang="ru-RU" dirty="0" err="1"/>
              <a:t>Салық</a:t>
            </a:r>
            <a:r>
              <a:rPr lang="ru-RU" dirty="0"/>
              <a:t> </a:t>
            </a:r>
            <a:r>
              <a:rPr lang="ru-RU" dirty="0" err="1"/>
              <a:t>кодексі</a:t>
            </a:r>
            <a:r>
              <a:rPr lang="ru-RU" dirty="0"/>
              <a:t>.</a:t>
            </a:r>
          </a:p>
          <a:p>
            <a:r>
              <a:rPr lang="ru-RU" dirty="0" smtClean="0"/>
              <a:t> </a:t>
            </a:r>
            <a:r>
              <a:rPr lang="ru-RU" dirty="0"/>
              <a:t>ҚР </a:t>
            </a:r>
            <a:r>
              <a:rPr lang="ru-RU" dirty="0" err="1"/>
              <a:t>Үкіметінің</a:t>
            </a:r>
            <a:r>
              <a:rPr lang="ru-RU" dirty="0"/>
              <a:t> « Лизинг </a:t>
            </a:r>
            <a:r>
              <a:rPr lang="ru-RU" dirty="0" err="1"/>
              <a:t>беруші</a:t>
            </a:r>
            <a:r>
              <a:rPr lang="ru-RU" dirty="0"/>
              <a:t> мен </a:t>
            </a:r>
            <a:r>
              <a:rPr lang="ru-RU" dirty="0" err="1"/>
              <a:t>шет</a:t>
            </a:r>
            <a:r>
              <a:rPr lang="ru-RU" dirty="0"/>
              <a:t> </a:t>
            </a:r>
            <a:r>
              <a:rPr lang="ru-RU" dirty="0" err="1"/>
              <a:t>елден</a:t>
            </a:r>
            <a:r>
              <a:rPr lang="ru-RU" dirty="0"/>
              <a:t> </a:t>
            </a:r>
            <a:r>
              <a:rPr lang="ru-RU" dirty="0" err="1"/>
              <a:t>әкелінетін</a:t>
            </a:r>
            <a:r>
              <a:rPr lang="ru-RU" dirty="0"/>
              <a:t>, </a:t>
            </a:r>
            <a:r>
              <a:rPr lang="ru-RU" dirty="0" err="1"/>
              <a:t>яғни</a:t>
            </a:r>
            <a:r>
              <a:rPr lang="ru-RU" dirty="0"/>
              <a:t> </a:t>
            </a:r>
            <a:r>
              <a:rPr lang="ru-RU" dirty="0" err="1"/>
              <a:t>импортталатын</a:t>
            </a:r>
            <a:r>
              <a:rPr lang="ru-RU" dirty="0"/>
              <a:t> </a:t>
            </a:r>
            <a:r>
              <a:rPr lang="ru-RU" dirty="0" err="1"/>
              <a:t>құрал</a:t>
            </a:r>
            <a:r>
              <a:rPr lang="ru-RU" dirty="0"/>
              <a:t> </a:t>
            </a:r>
            <a:r>
              <a:rPr lang="ru-RU" dirty="0" err="1"/>
              <a:t>жабдықтың</a:t>
            </a:r>
            <a:r>
              <a:rPr lang="ru-RU" dirty="0"/>
              <a:t> (</a:t>
            </a:r>
            <a:r>
              <a:rPr lang="ru-RU" dirty="0" err="1"/>
              <a:t>қаржылық</a:t>
            </a:r>
            <a:r>
              <a:rPr lang="ru-RU" dirty="0"/>
              <a:t> </a:t>
            </a:r>
            <a:r>
              <a:rPr lang="ru-RU" dirty="0" err="1"/>
              <a:t>лизингке</a:t>
            </a:r>
            <a:r>
              <a:rPr lang="ru-RU" dirty="0"/>
              <a:t> беру </a:t>
            </a:r>
            <a:r>
              <a:rPr lang="ru-RU" dirty="0" err="1"/>
              <a:t>мақсатында</a:t>
            </a:r>
            <a:r>
              <a:rPr lang="ru-RU" dirty="0"/>
              <a:t>) </a:t>
            </a:r>
            <a:r>
              <a:rPr lang="ru-RU" dirty="0" err="1"/>
              <a:t>немесе</a:t>
            </a:r>
            <a:r>
              <a:rPr lang="ru-RU" dirty="0"/>
              <a:t> </a:t>
            </a:r>
            <a:r>
              <a:rPr lang="ru-RU" dirty="0" err="1"/>
              <a:t>негізгі</a:t>
            </a:r>
            <a:r>
              <a:rPr lang="ru-RU" dirty="0"/>
              <a:t> </a:t>
            </a:r>
            <a:r>
              <a:rPr lang="ru-RU" dirty="0" err="1"/>
              <a:t>құралдарды</a:t>
            </a:r>
            <a:r>
              <a:rPr lang="ru-RU" dirty="0"/>
              <a:t> </a:t>
            </a:r>
            <a:r>
              <a:rPr lang="ru-RU" dirty="0" err="1"/>
              <a:t>қосымша</a:t>
            </a:r>
            <a:r>
              <a:rPr lang="ru-RU" dirty="0"/>
              <a:t> </a:t>
            </a:r>
            <a:r>
              <a:rPr lang="ru-RU" dirty="0" err="1"/>
              <a:t>құн</a:t>
            </a:r>
            <a:r>
              <a:rPr lang="ru-RU" dirty="0"/>
              <a:t> </a:t>
            </a:r>
            <a:r>
              <a:rPr lang="ru-RU" dirty="0" err="1"/>
              <a:t>салығынан</a:t>
            </a:r>
            <a:r>
              <a:rPr lang="ru-RU" dirty="0"/>
              <a:t> </a:t>
            </a:r>
            <a:r>
              <a:rPr lang="ru-RU" dirty="0" err="1"/>
              <a:t>босатылатындардың</a:t>
            </a:r>
            <a:r>
              <a:rPr lang="ru-RU" dirty="0"/>
              <a:t> </a:t>
            </a:r>
            <a:r>
              <a:rPr lang="ru-RU" dirty="0" err="1"/>
              <a:t>тізімін</a:t>
            </a:r>
            <a:r>
              <a:rPr lang="ru-RU" dirty="0"/>
              <a:t> </a:t>
            </a:r>
            <a:r>
              <a:rPr lang="ru-RU" dirty="0" err="1"/>
              <a:t>бекіту</a:t>
            </a:r>
            <a:r>
              <a:rPr lang="ru-RU" dirty="0"/>
              <a:t> </a:t>
            </a:r>
            <a:r>
              <a:rPr lang="ru-RU" dirty="0" err="1"/>
              <a:t>туралы</a:t>
            </a:r>
            <a:r>
              <a:rPr lang="ru-RU" dirty="0"/>
              <a:t> </a:t>
            </a:r>
            <a:r>
              <a:rPr lang="ru-RU" dirty="0" err="1"/>
              <a:t>қаулысы</a:t>
            </a:r>
            <a:r>
              <a:rPr lang="ru-RU" dirty="0"/>
              <a:t>.</a:t>
            </a:r>
          </a:p>
          <a:p>
            <a:r>
              <a:rPr lang="ru-RU" b="1" dirty="0"/>
              <a:t>3) </a:t>
            </a:r>
            <a:r>
              <a:rPr lang="ru-RU" b="1" dirty="0" err="1"/>
              <a:t>Кедендік</a:t>
            </a:r>
            <a:r>
              <a:rPr lang="ru-RU" b="1" dirty="0"/>
              <a:t> </a:t>
            </a:r>
            <a:r>
              <a:rPr lang="ru-RU" b="1" dirty="0" err="1"/>
              <a:t>реттеу</a:t>
            </a:r>
            <a:endParaRPr lang="ru-RU" b="1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6197032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/>
              <a:t>Қазақстандағы</a:t>
            </a:r>
            <a:r>
              <a:rPr lang="ru-RU" dirty="0"/>
              <a:t> </a:t>
            </a:r>
            <a:r>
              <a:rPr lang="ru-RU" dirty="0" err="1"/>
              <a:t>лизингтік</a:t>
            </a:r>
            <a:r>
              <a:rPr lang="ru-RU" dirty="0"/>
              <a:t> </a:t>
            </a:r>
            <a:r>
              <a:rPr lang="ru-RU" dirty="0" err="1"/>
              <a:t>операцияларға</a:t>
            </a:r>
            <a:r>
              <a:rPr lang="ru-RU" dirty="0"/>
              <a:t> </a:t>
            </a:r>
            <a:r>
              <a:rPr lang="ru-RU" dirty="0" err="1"/>
              <a:t>салық</a:t>
            </a:r>
            <a:r>
              <a:rPr lang="ru-RU" dirty="0"/>
              <a:t> салу «</a:t>
            </a:r>
            <a:r>
              <a:rPr lang="ru-RU" dirty="0" err="1"/>
              <a:t>Салық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бюджетке</a:t>
            </a:r>
            <a:r>
              <a:rPr lang="ru-RU" dirty="0"/>
              <a:t> </a:t>
            </a:r>
            <a:r>
              <a:rPr lang="ru-RU" dirty="0" err="1"/>
              <a:t>төленетін</a:t>
            </a:r>
            <a:r>
              <a:rPr lang="ru-RU" dirty="0"/>
              <a:t> </a:t>
            </a:r>
            <a:r>
              <a:rPr lang="ru-RU" dirty="0" err="1"/>
              <a:t>басқа</a:t>
            </a:r>
            <a:r>
              <a:rPr lang="ru-RU" dirty="0"/>
              <a:t> да </a:t>
            </a:r>
            <a:r>
              <a:rPr lang="ru-RU" dirty="0" err="1"/>
              <a:t>міндетті</a:t>
            </a:r>
            <a:r>
              <a:rPr lang="ru-RU" dirty="0"/>
              <a:t> </a:t>
            </a:r>
            <a:r>
              <a:rPr lang="ru-RU" dirty="0" err="1"/>
              <a:t>төлемдер</a:t>
            </a:r>
            <a:r>
              <a:rPr lang="ru-RU" dirty="0"/>
              <a:t> </a:t>
            </a:r>
            <a:r>
              <a:rPr lang="ru-RU" dirty="0" err="1"/>
              <a:t>туралы</a:t>
            </a:r>
            <a:r>
              <a:rPr lang="ru-RU" dirty="0"/>
              <a:t>» </a:t>
            </a:r>
            <a:r>
              <a:rPr lang="ru-RU" dirty="0" err="1"/>
              <a:t>Қазақстан</a:t>
            </a:r>
            <a:r>
              <a:rPr lang="ru-RU" dirty="0"/>
              <a:t> </a:t>
            </a:r>
            <a:r>
              <a:rPr lang="ru-RU" dirty="0" err="1"/>
              <a:t>Республикасының</a:t>
            </a:r>
            <a:r>
              <a:rPr lang="ru-RU" dirty="0"/>
              <a:t> </a:t>
            </a:r>
            <a:r>
              <a:rPr lang="ru-RU" dirty="0" err="1"/>
              <a:t>кодексінен</a:t>
            </a:r>
            <a:r>
              <a:rPr lang="ru-RU" dirty="0"/>
              <a:t> (</a:t>
            </a:r>
            <a:r>
              <a:rPr lang="ru-RU" dirty="0" err="1"/>
              <a:t>Салық</a:t>
            </a:r>
            <a:r>
              <a:rPr lang="ru-RU" dirty="0"/>
              <a:t> </a:t>
            </a:r>
            <a:r>
              <a:rPr lang="ru-RU" dirty="0" err="1"/>
              <a:t>кодексі</a:t>
            </a:r>
            <a:r>
              <a:rPr lang="ru-RU" dirty="0"/>
              <a:t>) (</a:t>
            </a:r>
            <a:r>
              <a:rPr lang="ru-RU" dirty="0" err="1"/>
              <a:t>бұдан</a:t>
            </a:r>
            <a:r>
              <a:rPr lang="ru-RU" dirty="0"/>
              <a:t> </a:t>
            </a:r>
            <a:r>
              <a:rPr lang="ru-RU" dirty="0" err="1"/>
              <a:t>әрі</a:t>
            </a:r>
            <a:r>
              <a:rPr lang="ru-RU" dirty="0"/>
              <a:t> - </a:t>
            </a:r>
            <a:r>
              <a:rPr lang="ru-RU" dirty="0" err="1"/>
              <a:t>Салық</a:t>
            </a:r>
            <a:r>
              <a:rPr lang="ru-RU" dirty="0"/>
              <a:t> </a:t>
            </a:r>
            <a:r>
              <a:rPr lang="ru-RU" dirty="0" err="1"/>
              <a:t>кодексі</a:t>
            </a:r>
            <a:r>
              <a:rPr lang="ru-RU" dirty="0"/>
              <a:t>)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нормативтік</a:t>
            </a:r>
            <a:r>
              <a:rPr lang="ru-RU" dirty="0"/>
              <a:t> </a:t>
            </a:r>
            <a:r>
              <a:rPr lang="ru-RU" dirty="0" err="1"/>
              <a:t>құқықтық</a:t>
            </a:r>
            <a:r>
              <a:rPr lang="ru-RU" dirty="0"/>
              <a:t> </a:t>
            </a:r>
            <a:r>
              <a:rPr lang="ru-RU" dirty="0" err="1"/>
              <a:t>актілерден</a:t>
            </a:r>
            <a:r>
              <a:rPr lang="ru-RU" dirty="0"/>
              <a:t> </a:t>
            </a:r>
            <a:r>
              <a:rPr lang="ru-RU" dirty="0" err="1"/>
              <a:t>тұратын</a:t>
            </a:r>
            <a:r>
              <a:rPr lang="ru-RU" dirty="0"/>
              <a:t> </a:t>
            </a:r>
            <a:r>
              <a:rPr lang="ru-RU" dirty="0" err="1"/>
              <a:t>салық</a:t>
            </a:r>
            <a:r>
              <a:rPr lang="ru-RU" dirty="0"/>
              <a:t> </a:t>
            </a:r>
            <a:r>
              <a:rPr lang="ru-RU" dirty="0" err="1"/>
              <a:t>заңнамасымен</a:t>
            </a:r>
            <a:r>
              <a:rPr lang="ru-RU" dirty="0"/>
              <a:t> </a:t>
            </a:r>
            <a:r>
              <a:rPr lang="ru-RU" dirty="0" err="1"/>
              <a:t>реттелмеген</a:t>
            </a:r>
            <a:r>
              <a:rPr lang="ru-RU" dirty="0"/>
              <a:t>, </a:t>
            </a:r>
            <a:r>
              <a:rPr lang="ru-RU" dirty="0" err="1"/>
              <a:t>қабылдау</a:t>
            </a:r>
            <a:r>
              <a:rPr lang="ru-RU" dirty="0"/>
              <a:t> </a:t>
            </a:r>
            <a:r>
              <a:rPr lang="ru-RU" dirty="0" err="1"/>
              <a:t>Салық</a:t>
            </a:r>
            <a:r>
              <a:rPr lang="ru-RU" dirty="0"/>
              <a:t> </a:t>
            </a:r>
            <a:r>
              <a:rPr lang="ru-RU" dirty="0" err="1"/>
              <a:t>кодексінде</a:t>
            </a:r>
            <a:r>
              <a:rPr lang="ru-RU" dirty="0"/>
              <a:t> </a:t>
            </a:r>
            <a:r>
              <a:rPr lang="ru-RU" dirty="0" err="1"/>
              <a:t>көзделген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90380950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193</TotalTime>
  <Words>1229</Words>
  <Application>Microsoft Office PowerPoint</Application>
  <PresentationFormat>Экран (4:3)</PresentationFormat>
  <Paragraphs>76</Paragraphs>
  <Slides>24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24</vt:i4>
      </vt:variant>
    </vt:vector>
  </HeadingPairs>
  <TitlesOfParts>
    <vt:vector size="25" baseType="lpstr">
      <vt:lpstr>Поток</vt:lpstr>
      <vt:lpstr>6-дәріс Лизинг ұйымдарына салық салу ерекшеліктері</vt:lpstr>
      <vt:lpstr>Презентация PowerPoint</vt:lpstr>
      <vt:lpstr>Презентация PowerPoint</vt:lpstr>
      <vt:lpstr>Лизингтiң нысандары: </vt:lpstr>
      <vt:lpstr>Презентация PowerPoint</vt:lpstr>
      <vt:lpstr>Презентация PowerPoint</vt:lpstr>
      <vt:lpstr>Презентация PowerPoint</vt:lpstr>
      <vt:lpstr>ҚР лизингтік қатынастарды реттеудің нормативтік – құқықтық базасы келесілерді қамтиды: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6-дәріс Лизинг ұйымдарына салық салу ерекшеліктері</dc:title>
  <dc:creator>admin</dc:creator>
  <cp:lastModifiedBy>admin</cp:lastModifiedBy>
  <cp:revision>22</cp:revision>
  <dcterms:created xsi:type="dcterms:W3CDTF">2021-10-04T16:14:31Z</dcterms:created>
  <dcterms:modified xsi:type="dcterms:W3CDTF">2021-10-07T10:50:28Z</dcterms:modified>
</cp:coreProperties>
</file>